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0" r:id="rId3"/>
    <p:sldId id="302" r:id="rId4"/>
    <p:sldId id="315" r:id="rId5"/>
    <p:sldId id="316" r:id="rId6"/>
    <p:sldId id="317" r:id="rId7"/>
    <p:sldId id="314" r:id="rId8"/>
    <p:sldId id="313" r:id="rId9"/>
    <p:sldId id="312" r:id="rId10"/>
    <p:sldId id="311" r:id="rId11"/>
    <p:sldId id="310" r:id="rId12"/>
    <p:sldId id="259" r:id="rId13"/>
  </p:sldIdLst>
  <p:sldSz cx="9144000" cy="6858000" type="screen4x3"/>
  <p:notesSz cx="6865938" cy="99964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7E"/>
    <a:srgbClr val="01247D"/>
    <a:srgbClr val="003760"/>
    <a:srgbClr val="030359"/>
    <a:srgbClr val="0110A1"/>
    <a:srgbClr val="31849B"/>
    <a:srgbClr val="FF9900"/>
    <a:srgbClr val="1CB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5988" cy="500385"/>
          </a:xfrm>
          <a:prstGeom prst="rect">
            <a:avLst/>
          </a:prstGeom>
        </p:spPr>
        <p:txBody>
          <a:bodyPr vert="horz" lIns="92199" tIns="46099" rIns="92199" bIns="46099" rtlCol="0"/>
          <a:lstStyle>
            <a:lvl1pPr algn="l">
              <a:defRPr sz="1200"/>
            </a:lvl1pPr>
          </a:lstStyle>
          <a:p>
            <a:endParaRPr lang="it-IT"/>
          </a:p>
        </p:txBody>
      </p:sp>
      <p:sp>
        <p:nvSpPr>
          <p:cNvPr id="3" name="Segnaposto data 2"/>
          <p:cNvSpPr>
            <a:spLocks noGrp="1"/>
          </p:cNvSpPr>
          <p:nvPr>
            <p:ph type="dt" sz="quarter" idx="1"/>
          </p:nvPr>
        </p:nvSpPr>
        <p:spPr>
          <a:xfrm>
            <a:off x="3888347" y="0"/>
            <a:ext cx="2975988" cy="500385"/>
          </a:xfrm>
          <a:prstGeom prst="rect">
            <a:avLst/>
          </a:prstGeom>
        </p:spPr>
        <p:txBody>
          <a:bodyPr vert="horz" lIns="92199" tIns="46099" rIns="92199" bIns="46099" rtlCol="0"/>
          <a:lstStyle>
            <a:lvl1pPr algn="r">
              <a:defRPr sz="1200"/>
            </a:lvl1pPr>
          </a:lstStyle>
          <a:p>
            <a:fld id="{61F10B00-9663-4F2E-9C8E-19B4EBDD07F8}" type="datetimeFigureOut">
              <a:rPr lang="it-IT" smtClean="0"/>
              <a:pPr/>
              <a:t>03/04/2019</a:t>
            </a:fld>
            <a:endParaRPr lang="it-IT"/>
          </a:p>
        </p:txBody>
      </p:sp>
      <p:sp>
        <p:nvSpPr>
          <p:cNvPr id="4" name="Segnaposto piè di pagina 3"/>
          <p:cNvSpPr>
            <a:spLocks noGrp="1"/>
          </p:cNvSpPr>
          <p:nvPr>
            <p:ph type="ftr" sz="quarter" idx="2"/>
          </p:nvPr>
        </p:nvSpPr>
        <p:spPr>
          <a:xfrm>
            <a:off x="0" y="9494506"/>
            <a:ext cx="2975988" cy="500384"/>
          </a:xfrm>
          <a:prstGeom prst="rect">
            <a:avLst/>
          </a:prstGeom>
        </p:spPr>
        <p:txBody>
          <a:bodyPr vert="horz" lIns="92199" tIns="46099" rIns="92199" bIns="46099" rtlCol="0" anchor="b"/>
          <a:lstStyle>
            <a:lvl1pPr algn="l">
              <a:defRPr sz="1200"/>
            </a:lvl1pPr>
          </a:lstStyle>
          <a:p>
            <a:endParaRPr lang="it-IT"/>
          </a:p>
        </p:txBody>
      </p:sp>
      <p:sp>
        <p:nvSpPr>
          <p:cNvPr id="5" name="Segnaposto numero diapositiva 4"/>
          <p:cNvSpPr>
            <a:spLocks noGrp="1"/>
          </p:cNvSpPr>
          <p:nvPr>
            <p:ph type="sldNum" sz="quarter" idx="3"/>
          </p:nvPr>
        </p:nvSpPr>
        <p:spPr>
          <a:xfrm>
            <a:off x="3888347" y="9494506"/>
            <a:ext cx="2975988" cy="500384"/>
          </a:xfrm>
          <a:prstGeom prst="rect">
            <a:avLst/>
          </a:prstGeom>
        </p:spPr>
        <p:txBody>
          <a:bodyPr vert="horz" lIns="92199" tIns="46099" rIns="92199" bIns="46099" rtlCol="0" anchor="b"/>
          <a:lstStyle>
            <a:lvl1pPr algn="r">
              <a:defRPr sz="1200"/>
            </a:lvl1pPr>
          </a:lstStyle>
          <a:p>
            <a:fld id="{8519AD18-ECDA-4DB5-8967-9428662AE8D4}" type="slidenum">
              <a:rPr lang="it-IT" smtClean="0"/>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5240" cy="499825"/>
          </a:xfrm>
          <a:prstGeom prst="rect">
            <a:avLst/>
          </a:prstGeom>
        </p:spPr>
        <p:txBody>
          <a:bodyPr vert="horz" lIns="92199" tIns="46099" rIns="92199" bIns="46099" rtlCol="0"/>
          <a:lstStyle>
            <a:lvl1pPr algn="l">
              <a:defRPr sz="1200"/>
            </a:lvl1pPr>
          </a:lstStyle>
          <a:p>
            <a:endParaRPr lang="it-IT"/>
          </a:p>
        </p:txBody>
      </p:sp>
      <p:sp>
        <p:nvSpPr>
          <p:cNvPr id="3" name="Segnaposto data 2"/>
          <p:cNvSpPr>
            <a:spLocks noGrp="1"/>
          </p:cNvSpPr>
          <p:nvPr>
            <p:ph type="dt" idx="1"/>
          </p:nvPr>
        </p:nvSpPr>
        <p:spPr>
          <a:xfrm>
            <a:off x="3889110" y="0"/>
            <a:ext cx="2975240" cy="499825"/>
          </a:xfrm>
          <a:prstGeom prst="rect">
            <a:avLst/>
          </a:prstGeom>
        </p:spPr>
        <p:txBody>
          <a:bodyPr vert="horz" lIns="92199" tIns="46099" rIns="92199" bIns="46099" rtlCol="0"/>
          <a:lstStyle>
            <a:lvl1pPr algn="r">
              <a:defRPr sz="1200"/>
            </a:lvl1pPr>
          </a:lstStyle>
          <a:p>
            <a:fld id="{24B0438A-B618-4B5C-B6E9-2513F72B1638}" type="datetimeFigureOut">
              <a:rPr lang="it-IT" smtClean="0"/>
              <a:pPr/>
              <a:t>03/04/2019</a:t>
            </a:fld>
            <a:endParaRPr lang="it-IT"/>
          </a:p>
        </p:txBody>
      </p:sp>
      <p:sp>
        <p:nvSpPr>
          <p:cNvPr id="4" name="Segnaposto immagine diapositiva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2199" tIns="46099" rIns="92199" bIns="46099" rtlCol="0" anchor="ctr"/>
          <a:lstStyle/>
          <a:p>
            <a:endParaRPr lang="it-IT"/>
          </a:p>
        </p:txBody>
      </p:sp>
      <p:sp>
        <p:nvSpPr>
          <p:cNvPr id="5" name="Segnaposto note 4"/>
          <p:cNvSpPr>
            <a:spLocks noGrp="1"/>
          </p:cNvSpPr>
          <p:nvPr>
            <p:ph type="body" sz="quarter" idx="3"/>
          </p:nvPr>
        </p:nvSpPr>
        <p:spPr>
          <a:xfrm>
            <a:off x="686595" y="4748332"/>
            <a:ext cx="5492750" cy="4498420"/>
          </a:xfrm>
          <a:prstGeom prst="rect">
            <a:avLst/>
          </a:prstGeom>
        </p:spPr>
        <p:txBody>
          <a:bodyPr vert="horz" lIns="92199" tIns="46099" rIns="92199" bIns="4609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94928"/>
            <a:ext cx="2975240" cy="499825"/>
          </a:xfrm>
          <a:prstGeom prst="rect">
            <a:avLst/>
          </a:prstGeom>
        </p:spPr>
        <p:txBody>
          <a:bodyPr vert="horz" lIns="92199" tIns="46099" rIns="92199" bIns="46099" rtlCol="0" anchor="b"/>
          <a:lstStyle>
            <a:lvl1pPr algn="l">
              <a:defRPr sz="1200"/>
            </a:lvl1pPr>
          </a:lstStyle>
          <a:p>
            <a:endParaRPr lang="it-IT"/>
          </a:p>
        </p:txBody>
      </p:sp>
      <p:sp>
        <p:nvSpPr>
          <p:cNvPr id="7" name="Segnaposto numero diapositiva 6"/>
          <p:cNvSpPr>
            <a:spLocks noGrp="1"/>
          </p:cNvSpPr>
          <p:nvPr>
            <p:ph type="sldNum" sz="quarter" idx="5"/>
          </p:nvPr>
        </p:nvSpPr>
        <p:spPr>
          <a:xfrm>
            <a:off x="3889110" y="9494928"/>
            <a:ext cx="2975240" cy="499825"/>
          </a:xfrm>
          <a:prstGeom prst="rect">
            <a:avLst/>
          </a:prstGeom>
        </p:spPr>
        <p:txBody>
          <a:bodyPr vert="horz" lIns="92199" tIns="46099" rIns="92199" bIns="46099" rtlCol="0" anchor="b"/>
          <a:lstStyle>
            <a:lvl1pPr algn="r">
              <a:defRPr sz="1200"/>
            </a:lvl1pPr>
          </a:lstStyle>
          <a:p>
            <a:fld id="{4E3A36B3-A841-4F73-8197-A7DDA85AAF71}" type="slidenum">
              <a:rPr lang="it-IT" smtClean="0"/>
              <a:pPr/>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9"/>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1D19456-3E74-4348-BF11-2C7C9A58E8A6}" type="datetime1">
              <a:rPr lang="it-IT" smtClean="0"/>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7A1258-009F-4AE2-9E40-94D11339DEC8}" type="datetime1">
              <a:rPr lang="it-IT" smtClean="0"/>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2"/>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2"/>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677D887-77BC-492E-8D1A-5F154EA2A153}" type="datetime1">
              <a:rPr lang="it-IT" smtClean="0"/>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9AD6DCB-DEAA-4CCE-93AB-013BE462514B}" type="datetime1">
              <a:rPr lang="it-IT" smtClean="0"/>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D5922D-A522-46E7-A0DD-6EF87B4440DD}" type="slidenum">
              <a:rPr lang="it-IT" smtClean="0"/>
              <a:pPr/>
              <a:t>‹#›</a:t>
            </a:fld>
            <a:endParaRPr lang="it-IT"/>
          </a:p>
        </p:txBody>
      </p:sp>
      <p:pic>
        <p:nvPicPr>
          <p:cNvPr id="8" name="Immagine 7" descr="ITALIA-MALTA_IT+EN_+FUND_RGB.jpg"/>
          <p:cNvPicPr>
            <a:picLocks noChangeAspect="1"/>
          </p:cNvPicPr>
          <p:nvPr userDrawn="1"/>
        </p:nvPicPr>
        <p:blipFill>
          <a:blip r:embed="rId2" cstate="print"/>
          <a:stretch>
            <a:fillRect/>
          </a:stretch>
        </p:blipFill>
        <p:spPr>
          <a:xfrm>
            <a:off x="6948472" y="158002"/>
            <a:ext cx="1872000" cy="750718"/>
          </a:xfrm>
          <a:prstGeom prst="rect">
            <a:avLst/>
          </a:prstGeom>
        </p:spPr>
      </p:pic>
      <p:pic>
        <p:nvPicPr>
          <p:cNvPr id="9" name="Immagine 8"/>
          <p:cNvPicPr>
            <a:picLocks noChangeAspect="1"/>
          </p:cNvPicPr>
          <p:nvPr userDrawn="1"/>
        </p:nvPicPr>
        <p:blipFill>
          <a:blip r:embed="rId3" cstate="print"/>
          <a:srcRect l="20024" t="32553" r="39184" b="21915"/>
          <a:stretch>
            <a:fillRect/>
          </a:stretch>
        </p:blipFill>
        <p:spPr bwMode="auto">
          <a:xfrm>
            <a:off x="1" y="5778000"/>
            <a:ext cx="1722494" cy="10800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4"/>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3904A52-3586-4564-BA68-CD9C9FADF017}" type="datetime1">
              <a:rPr lang="it-IT" smtClean="0"/>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4DED68-6D04-47C1-8F92-848131D4144E}" type="datetime1">
              <a:rPr lang="it-IT" smtClean="0"/>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13E3134-216A-423F-8B6B-34CB0CFF7738}" type="datetime1">
              <a:rPr lang="it-IT" smtClean="0"/>
              <a:t>03/04/2019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9CF00C1-D0B5-4BC3-9010-AC751FA1BBB4}" type="datetime1">
              <a:rPr lang="it-IT" smtClean="0"/>
              <a:t>03/04/2019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D6E03D-9E3B-40A9-B5B5-930CC11FA8F7}" type="datetime1">
              <a:rPr lang="it-IT" smtClean="0"/>
              <a:t>03/04/2019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C594FF3-CAB2-426E-A119-64DF635695A6}" type="datetime1">
              <a:rPr lang="it-IT" smtClean="0"/>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49DDAF-3317-41AE-ABEA-35DC6D95BB25}" type="datetime1">
              <a:rPr lang="it-IT" smtClean="0"/>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D5922D-A522-46E7-A0DD-6EF87B4440DD}"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621C4-EE1B-4AC0-B7A2-F0EB9F13402D}" type="datetime1">
              <a:rPr lang="it-IT" smtClean="0"/>
              <a:t>03/04/2019</a:t>
            </a:fld>
            <a:endParaRPr lang="it-IT"/>
          </a:p>
        </p:txBody>
      </p:sp>
      <p:sp>
        <p:nvSpPr>
          <p:cNvPr id="5" name="Segnaposto piè di pagina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5922D-A522-46E7-A0DD-6EF87B4440DD}"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4016" y="2132858"/>
            <a:ext cx="8892480" cy="2232246"/>
          </a:xfrm>
        </p:spPr>
        <p:txBody>
          <a:bodyPr>
            <a:normAutofit/>
          </a:bodyPr>
          <a:lstStyle/>
          <a:p>
            <a:r>
              <a:rPr lang="en-GB" sz="2400" dirty="0">
                <a:solidFill>
                  <a:srgbClr val="04047E"/>
                </a:solidFill>
                <a:latin typeface="open sans"/>
              </a:rPr>
              <a:t/>
            </a:r>
            <a:br>
              <a:rPr lang="en-GB" sz="2400" dirty="0">
                <a:solidFill>
                  <a:srgbClr val="04047E"/>
                </a:solidFill>
                <a:latin typeface="open sans"/>
              </a:rPr>
            </a:br>
            <a:r>
              <a:rPr lang="en-GB" sz="3200" b="1" dirty="0" smtClean="0">
                <a:solidFill>
                  <a:srgbClr val="04047E"/>
                </a:solidFill>
                <a:latin typeface="open sans"/>
              </a:rPr>
              <a:t/>
            </a:r>
            <a:br>
              <a:rPr lang="en-GB" sz="3200" b="1" dirty="0" smtClean="0">
                <a:solidFill>
                  <a:srgbClr val="04047E"/>
                </a:solidFill>
                <a:latin typeface="open sans"/>
              </a:rPr>
            </a:br>
            <a:r>
              <a:rPr lang="en-GB" sz="3200" b="1" dirty="0" smtClean="0">
                <a:solidFill>
                  <a:srgbClr val="04047E"/>
                </a:solidFill>
                <a:latin typeface="open sans"/>
              </a:rPr>
              <a:t>5.1 Mise en Place</a:t>
            </a:r>
            <a:br>
              <a:rPr lang="en-GB" sz="3200" b="1" dirty="0" smtClean="0">
                <a:solidFill>
                  <a:srgbClr val="04047E"/>
                </a:solidFill>
                <a:latin typeface="open sans"/>
              </a:rPr>
            </a:br>
            <a:r>
              <a:rPr lang="en-GB" sz="3200" b="1" i="1" dirty="0" smtClean="0">
                <a:solidFill>
                  <a:srgbClr val="04047E"/>
                </a:solidFill>
                <a:latin typeface="open sans"/>
              </a:rPr>
              <a:t>Putting Everything in Place</a:t>
            </a:r>
            <a:endParaRPr lang="it-IT" sz="2000" i="1" dirty="0">
              <a:solidFill>
                <a:srgbClr val="04047E"/>
              </a:solidFill>
              <a:latin typeface="open sans"/>
            </a:endParaRPr>
          </a:p>
        </p:txBody>
      </p:sp>
      <p:sp>
        <p:nvSpPr>
          <p:cNvPr id="15" name="Rettangolo 14"/>
          <p:cNvSpPr/>
          <p:nvPr/>
        </p:nvSpPr>
        <p:spPr>
          <a:xfrm>
            <a:off x="0" y="5814000"/>
            <a:ext cx="9144000" cy="1044000"/>
          </a:xfrm>
          <a:prstGeom prst="rect">
            <a:avLst/>
          </a:prstGeom>
          <a:solidFill>
            <a:srgbClr val="0124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2267744" y="5949281"/>
            <a:ext cx="5976664" cy="738664"/>
          </a:xfrm>
          <a:prstGeom prst="rect">
            <a:avLst/>
          </a:prstGeom>
          <a:noFill/>
        </p:spPr>
        <p:txBody>
          <a:bodyPr wrap="square" rtlCol="0">
            <a:spAutoFit/>
          </a:bodyPr>
          <a:lstStyle/>
          <a:p>
            <a:pPr algn="r"/>
            <a:r>
              <a:rPr lang="it-IT" b="1" dirty="0">
                <a:solidFill>
                  <a:schemeClr val="bg1"/>
                </a:solidFill>
                <a:latin typeface="open sans"/>
              </a:rPr>
              <a:t>Professor Russell </a:t>
            </a:r>
            <a:r>
              <a:rPr lang="it-IT" b="1" dirty="0" smtClean="0">
                <a:solidFill>
                  <a:schemeClr val="bg1"/>
                </a:solidFill>
                <a:latin typeface="open sans"/>
              </a:rPr>
              <a:t>Smith</a:t>
            </a:r>
            <a:endParaRPr lang="it-IT" b="1" dirty="0">
              <a:solidFill>
                <a:schemeClr val="bg1"/>
              </a:solidFill>
              <a:latin typeface="open sans"/>
            </a:endParaRPr>
          </a:p>
          <a:p>
            <a:pPr algn="r"/>
            <a:r>
              <a:rPr lang="it-IT" sz="1200" dirty="0">
                <a:solidFill>
                  <a:schemeClr val="bg1"/>
                </a:solidFill>
                <a:latin typeface="open sans"/>
              </a:rPr>
              <a:t>Centre for Entrepreneurship and Business Incubation, University of Malta</a:t>
            </a:r>
          </a:p>
          <a:p>
            <a:pPr algn="r"/>
            <a:r>
              <a:rPr lang="it-IT" sz="1200" dirty="0">
                <a:solidFill>
                  <a:schemeClr val="bg1"/>
                </a:solidFill>
                <a:latin typeface="open sans"/>
              </a:rPr>
              <a:t>www.um.edu.mt/cebi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5" y="312886"/>
            <a:ext cx="3925559" cy="19639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 </a:t>
            </a:r>
            <a:r>
              <a:rPr lang="it-IT" sz="3200" dirty="0" smtClean="0">
                <a:solidFill>
                  <a:schemeClr val="bg1"/>
                </a:solidFill>
                <a:latin typeface="open sans"/>
              </a:rPr>
              <a:t>Step Two</a:t>
            </a:r>
            <a:endParaRPr lang="it-IT" sz="3200" dirty="0">
              <a:solidFill>
                <a:schemeClr val="bg1"/>
              </a:solidFill>
              <a:latin typeface="open sans"/>
            </a:endParaRPr>
          </a:p>
        </p:txBody>
      </p:sp>
      <p:sp>
        <p:nvSpPr>
          <p:cNvPr id="8" name="Segnaposto contenuto 7"/>
          <p:cNvSpPr>
            <a:spLocks noGrp="1"/>
          </p:cNvSpPr>
          <p:nvPr>
            <p:ph idx="1"/>
          </p:nvPr>
        </p:nvSpPr>
        <p:spPr>
          <a:xfrm>
            <a:off x="395536" y="1124744"/>
            <a:ext cx="8507288" cy="4680520"/>
          </a:xfrm>
          <a:solidFill>
            <a:schemeClr val="bg1"/>
          </a:solidFill>
        </p:spPr>
        <p:txBody>
          <a:bodyPr>
            <a:noAutofit/>
          </a:bodyPr>
          <a:lstStyle/>
          <a:p>
            <a:r>
              <a:rPr lang="en-GB" sz="2400" dirty="0" smtClean="0">
                <a:solidFill>
                  <a:srgbClr val="04047E"/>
                </a:solidFill>
              </a:rPr>
              <a:t>Get help from an </a:t>
            </a:r>
            <a:r>
              <a:rPr lang="en-GB" sz="2400" dirty="0">
                <a:solidFill>
                  <a:srgbClr val="04047E"/>
                </a:solidFill>
              </a:rPr>
              <a:t>accountant.  All businesses need one.  These professional advisers are not just there to fill in tax returns – they can be of most use to you in your planning phase since they will think of things that you will not.  </a:t>
            </a:r>
            <a:endParaRPr lang="en-GB" sz="2400" dirty="0" smtClean="0">
              <a:solidFill>
                <a:srgbClr val="04047E"/>
              </a:solidFill>
            </a:endParaRPr>
          </a:p>
          <a:p>
            <a:r>
              <a:rPr lang="en-GB" sz="2400" dirty="0" smtClean="0">
                <a:solidFill>
                  <a:srgbClr val="04047E"/>
                </a:solidFill>
              </a:rPr>
              <a:t>If </a:t>
            </a:r>
            <a:r>
              <a:rPr lang="en-GB" sz="2400" dirty="0">
                <a:solidFill>
                  <a:srgbClr val="04047E"/>
                </a:solidFill>
              </a:rPr>
              <a:t>funds don’t permit the use of a professional adviser then visit a high street bank to get their business start-up pack.  These guides usually include a budget spreadsheet that will help you to forecast costs.  The spreadsheets are also used to illustrate the need for any start-up </a:t>
            </a:r>
            <a:r>
              <a:rPr lang="en-GB" sz="2400" dirty="0" smtClean="0">
                <a:solidFill>
                  <a:srgbClr val="04047E"/>
                </a:solidFill>
              </a:rPr>
              <a:t>funds.  </a:t>
            </a:r>
          </a:p>
          <a:p>
            <a:r>
              <a:rPr lang="en-GB" sz="2400" dirty="0" smtClean="0">
                <a:solidFill>
                  <a:srgbClr val="04047E"/>
                </a:solidFill>
              </a:rPr>
              <a:t>Make </a:t>
            </a:r>
            <a:r>
              <a:rPr lang="en-GB" sz="2400" dirty="0">
                <a:solidFill>
                  <a:srgbClr val="04047E"/>
                </a:solidFill>
              </a:rPr>
              <a:t>sure that you </a:t>
            </a:r>
            <a:r>
              <a:rPr lang="en-GB" sz="2400" dirty="0" smtClean="0">
                <a:solidFill>
                  <a:srgbClr val="04047E"/>
                </a:solidFill>
              </a:rPr>
              <a:t>include </a:t>
            </a:r>
            <a:r>
              <a:rPr lang="en-GB" sz="2400" dirty="0">
                <a:solidFill>
                  <a:srgbClr val="04047E"/>
                </a:solidFill>
              </a:rPr>
              <a:t>a reasonable salary for yourself as many business owners fool themselves into thinking that their business is viable by drawing too little</a:t>
            </a:r>
            <a:r>
              <a:rPr lang="en-GB" sz="2400" dirty="0" smtClean="0">
                <a:solidFill>
                  <a:srgbClr val="04047E"/>
                </a:solidFill>
              </a:rPr>
              <a:t>.</a:t>
            </a:r>
            <a:endParaRPr lang="en-GB" sz="2400"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3471515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 </a:t>
            </a:r>
            <a:r>
              <a:rPr lang="it-IT" sz="3200" dirty="0" smtClean="0">
                <a:solidFill>
                  <a:schemeClr val="bg1"/>
                </a:solidFill>
                <a:latin typeface="open sans"/>
              </a:rPr>
              <a:t>Step Three</a:t>
            </a:r>
            <a:endParaRPr lang="it-IT" sz="3200" dirty="0">
              <a:solidFill>
                <a:schemeClr val="bg1"/>
              </a:solidFill>
              <a:latin typeface="open sans"/>
            </a:endParaRPr>
          </a:p>
        </p:txBody>
      </p:sp>
      <p:sp>
        <p:nvSpPr>
          <p:cNvPr id="8" name="Segnaposto contenuto 7"/>
          <p:cNvSpPr>
            <a:spLocks noGrp="1"/>
          </p:cNvSpPr>
          <p:nvPr>
            <p:ph idx="1"/>
          </p:nvPr>
        </p:nvSpPr>
        <p:spPr>
          <a:xfrm>
            <a:off x="395536" y="1124744"/>
            <a:ext cx="8507288" cy="4680520"/>
          </a:xfrm>
          <a:solidFill>
            <a:schemeClr val="bg1"/>
          </a:solidFill>
        </p:spPr>
        <p:txBody>
          <a:bodyPr>
            <a:noAutofit/>
          </a:bodyPr>
          <a:lstStyle/>
          <a:p>
            <a:r>
              <a:rPr lang="en-GB" sz="2600" dirty="0">
                <a:solidFill>
                  <a:srgbClr val="04047E"/>
                </a:solidFill>
              </a:rPr>
              <a:t>S</a:t>
            </a:r>
            <a:r>
              <a:rPr lang="en-GB" sz="2600" dirty="0" smtClean="0">
                <a:solidFill>
                  <a:srgbClr val="04047E"/>
                </a:solidFill>
              </a:rPr>
              <a:t>tep </a:t>
            </a:r>
            <a:r>
              <a:rPr lang="en-GB" sz="2600" dirty="0">
                <a:solidFill>
                  <a:srgbClr val="04047E"/>
                </a:solidFill>
              </a:rPr>
              <a:t>three is where you calculate what sales you </a:t>
            </a:r>
            <a:r>
              <a:rPr lang="en-GB" sz="2600" dirty="0" smtClean="0">
                <a:solidFill>
                  <a:srgbClr val="04047E"/>
                </a:solidFill>
              </a:rPr>
              <a:t>will need </a:t>
            </a:r>
            <a:r>
              <a:rPr lang="en-GB" sz="2600" dirty="0">
                <a:solidFill>
                  <a:srgbClr val="04047E"/>
                </a:solidFill>
              </a:rPr>
              <a:t>in order to generate a profit.  This is where many people come unstuck: either by </a:t>
            </a:r>
            <a:r>
              <a:rPr lang="en-GB" sz="2600" dirty="0" smtClean="0">
                <a:solidFill>
                  <a:srgbClr val="04047E"/>
                </a:solidFill>
              </a:rPr>
              <a:t>being </a:t>
            </a:r>
            <a:r>
              <a:rPr lang="en-GB" sz="2600" dirty="0">
                <a:solidFill>
                  <a:srgbClr val="04047E"/>
                </a:solidFill>
              </a:rPr>
              <a:t>optimistic about sales or by failing to charge enough.  </a:t>
            </a:r>
            <a:endParaRPr lang="en-GB" sz="2600" dirty="0" smtClean="0">
              <a:solidFill>
                <a:srgbClr val="04047E"/>
              </a:solidFill>
            </a:endParaRPr>
          </a:p>
          <a:p>
            <a:r>
              <a:rPr lang="en-GB" sz="2600" dirty="0" smtClean="0">
                <a:solidFill>
                  <a:srgbClr val="04047E"/>
                </a:solidFill>
              </a:rPr>
              <a:t>Objective </a:t>
            </a:r>
            <a:r>
              <a:rPr lang="en-GB" sz="2600" dirty="0">
                <a:solidFill>
                  <a:srgbClr val="04047E"/>
                </a:solidFill>
              </a:rPr>
              <a:t>market research will allow you to estimate what customers are prepared to pay. </a:t>
            </a:r>
            <a:r>
              <a:rPr lang="en-GB" sz="2600" dirty="0" smtClean="0">
                <a:solidFill>
                  <a:srgbClr val="04047E"/>
                </a:solidFill>
              </a:rPr>
              <a:t>Measure </a:t>
            </a:r>
            <a:r>
              <a:rPr lang="en-GB" sz="2600" dirty="0">
                <a:solidFill>
                  <a:srgbClr val="04047E"/>
                </a:solidFill>
              </a:rPr>
              <a:t>yourself </a:t>
            </a:r>
            <a:r>
              <a:rPr lang="en-GB" sz="2600" dirty="0" smtClean="0">
                <a:solidFill>
                  <a:srgbClr val="04047E"/>
                </a:solidFill>
              </a:rPr>
              <a:t>against </a:t>
            </a:r>
            <a:r>
              <a:rPr lang="en-GB" sz="2600" dirty="0">
                <a:solidFill>
                  <a:srgbClr val="04047E"/>
                </a:solidFill>
              </a:rPr>
              <a:t>local competitors – how can you make your products or services better than theirs?  </a:t>
            </a:r>
            <a:endParaRPr lang="en-GB" sz="2600" dirty="0">
              <a:solidFill>
                <a:srgbClr val="04047E"/>
              </a:solidFill>
            </a:endParaRPr>
          </a:p>
          <a:p>
            <a:endParaRPr lang="en-GB" sz="2600" dirty="0" smtClean="0">
              <a:solidFill>
                <a:srgbClr val="04047E"/>
              </a:solidFill>
            </a:endParaRPr>
          </a:p>
          <a:p>
            <a:r>
              <a:rPr lang="en-GB" sz="2600" b="1" dirty="0" smtClean="0">
                <a:solidFill>
                  <a:srgbClr val="04047E"/>
                </a:solidFill>
              </a:rPr>
              <a:t>But </a:t>
            </a:r>
            <a:r>
              <a:rPr lang="en-GB" sz="2600" b="1" dirty="0">
                <a:solidFill>
                  <a:srgbClr val="04047E"/>
                </a:solidFill>
              </a:rPr>
              <a:t>don’t be afraid of competition as it shows there is a market for what you propose to sell.  </a:t>
            </a:r>
          </a:p>
          <a:p>
            <a:endParaRPr lang="it-IT" sz="2600" dirty="0" smtClean="0">
              <a:solidFill>
                <a:srgbClr val="04047E"/>
              </a:solidFill>
            </a:endParaRPr>
          </a:p>
          <a:p>
            <a:pPr lvl="1"/>
            <a:endParaRPr lang="it-IT" sz="2600" dirty="0" smtClean="0">
              <a:solidFill>
                <a:srgbClr val="04047E"/>
              </a:solidFill>
            </a:endParaRPr>
          </a:p>
          <a:p>
            <a:endParaRPr lang="it-IT" sz="2600" dirty="0" smtClean="0">
              <a:solidFill>
                <a:srgbClr val="04047E"/>
              </a:solidFill>
            </a:endParaRPr>
          </a:p>
          <a:p>
            <a:endParaRPr lang="it-IT" sz="2600" dirty="0" smtClean="0">
              <a:solidFill>
                <a:srgbClr val="04047E"/>
              </a:solidFill>
            </a:endParaRPr>
          </a:p>
          <a:p>
            <a:endParaRPr lang="it-IT" sz="2600"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600211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600" dirty="0" smtClean="0">
                <a:solidFill>
                  <a:schemeClr val="bg1"/>
                </a:solidFill>
                <a:latin typeface="open sans"/>
              </a:rPr>
              <a:t>End of Presentation</a:t>
            </a:r>
            <a:endParaRPr lang="it-IT" sz="3600" dirty="0">
              <a:solidFill>
                <a:schemeClr val="bg1"/>
              </a:solidFill>
              <a:latin typeface="open sans"/>
            </a:endParaRPr>
          </a:p>
        </p:txBody>
      </p:sp>
      <p:sp>
        <p:nvSpPr>
          <p:cNvPr id="8" name="Segnaposto contenuto 7"/>
          <p:cNvSpPr>
            <a:spLocks noGrp="1"/>
          </p:cNvSpPr>
          <p:nvPr>
            <p:ph idx="1"/>
          </p:nvPr>
        </p:nvSpPr>
        <p:spPr>
          <a:xfrm>
            <a:off x="457200" y="1124744"/>
            <a:ext cx="8075240" cy="4824536"/>
          </a:xfrm>
        </p:spPr>
        <p:txBody>
          <a:bodyPr>
            <a:noAutofit/>
          </a:bodyPr>
          <a:lstStyle/>
          <a:p>
            <a:pPr>
              <a:buNone/>
            </a:pPr>
            <a:endParaRPr lang="it-IT" dirty="0">
              <a:solidFill>
                <a:srgbClr val="04047E"/>
              </a:solidFill>
            </a:endParaRPr>
          </a:p>
          <a:p>
            <a:pPr>
              <a:buNone/>
            </a:pPr>
            <a:endParaRPr lang="it-IT" dirty="0" smtClean="0">
              <a:solidFill>
                <a:srgbClr val="04047E"/>
              </a:solidFill>
            </a:endParaRPr>
          </a:p>
          <a:p>
            <a:pPr>
              <a:buNone/>
            </a:pPr>
            <a:endParaRPr lang="it-IT" dirty="0">
              <a:solidFill>
                <a:srgbClr val="04047E"/>
              </a:solidFill>
            </a:endParaRPr>
          </a:p>
          <a:p>
            <a:pPr>
              <a:buNone/>
            </a:pPr>
            <a:r>
              <a:rPr lang="it-IT" dirty="0" smtClean="0">
                <a:solidFill>
                  <a:srgbClr val="04047E"/>
                </a:solidFill>
              </a:rPr>
              <a:t>Thank you for your attention </a:t>
            </a:r>
          </a:p>
          <a:p>
            <a:pPr>
              <a:buNone/>
            </a:pPr>
            <a:endParaRPr lang="it-IT" dirty="0" smtClean="0">
              <a:solidFill>
                <a:srgbClr val="04047E"/>
              </a:solidFill>
            </a:endParaRPr>
          </a:p>
          <a:p>
            <a:pPr>
              <a:buNone/>
            </a:pPr>
            <a:r>
              <a:rPr lang="it-IT" b="1" dirty="0" smtClean="0">
                <a:solidFill>
                  <a:srgbClr val="C00000"/>
                </a:solidFill>
              </a:rPr>
              <a:t>Any questions?</a:t>
            </a:r>
            <a:endParaRPr lang="it-IT" b="1" dirty="0">
              <a:solidFill>
                <a:srgbClr val="C00000"/>
              </a:solidFill>
            </a:endParaRPr>
          </a:p>
        </p:txBody>
      </p:sp>
      <p:sp>
        <p:nvSpPr>
          <p:cNvPr id="3" name="Slide Number Placeholder 2"/>
          <p:cNvSpPr>
            <a:spLocks noGrp="1"/>
          </p:cNvSpPr>
          <p:nvPr>
            <p:ph type="sldNum" sz="quarter" idx="12"/>
          </p:nvPr>
        </p:nvSpPr>
        <p:spPr/>
        <p:txBody>
          <a:bodyPr/>
          <a:lstStyle/>
          <a:p>
            <a:fld id="{83D5922D-A522-46E7-A0DD-6EF87B4440DD}" type="slidenum">
              <a:rPr lang="it-IT" smtClean="0"/>
              <a:pPr/>
              <a:t>12</a:t>
            </a:fld>
            <a:endParaRPr lang="it-IT"/>
          </a:p>
        </p:txBody>
      </p:sp>
      <p:pic>
        <p:nvPicPr>
          <p:cNvPr id="4" name="Picture 3"/>
          <p:cNvPicPr>
            <a:picLocks noChangeAspect="1"/>
          </p:cNvPicPr>
          <p:nvPr/>
        </p:nvPicPr>
        <p:blipFill>
          <a:blip r:embed="rId2"/>
          <a:stretch>
            <a:fillRect/>
          </a:stretch>
        </p:blipFill>
        <p:spPr>
          <a:xfrm>
            <a:off x="6828121" y="278071"/>
            <a:ext cx="1828959" cy="731583"/>
          </a:xfrm>
          <a:prstGeom prst="rect">
            <a:avLst/>
          </a:prstGeom>
        </p:spPr>
      </p:pic>
    </p:spTree>
    <p:extLst>
      <p:ext uri="{BB962C8B-B14F-4D97-AF65-F5344CB8AC3E}">
        <p14:creationId xmlns:p14="http://schemas.microsoft.com/office/powerpoint/2010/main" val="388611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760119"/>
          </a:xfrm>
          <a:solidFill>
            <a:srgbClr val="01247D"/>
          </a:solidFill>
        </p:spPr>
        <p:txBody>
          <a:bodyPr>
            <a:noAutofit/>
          </a:bodyPr>
          <a:lstStyle/>
          <a:p>
            <a:pPr algn="l"/>
            <a:r>
              <a:rPr lang="it-IT" sz="3200" dirty="0" smtClean="0">
                <a:solidFill>
                  <a:schemeClr val="bg1"/>
                </a:solidFill>
                <a:latin typeface="open sans"/>
              </a:rPr>
              <a:t>I-KNOW Curriculum: Track </a:t>
            </a:r>
            <a:r>
              <a:rPr lang="it-IT" sz="3200" dirty="0">
                <a:solidFill>
                  <a:schemeClr val="bg1"/>
                </a:solidFill>
                <a:latin typeface="open sans"/>
              </a:rPr>
              <a:t>5</a:t>
            </a:r>
            <a:r>
              <a:rPr lang="it-IT" sz="3200" dirty="0" smtClean="0">
                <a:solidFill>
                  <a:schemeClr val="bg1"/>
                </a:solidFill>
                <a:latin typeface="open sans"/>
              </a:rPr>
              <a:t> </a:t>
            </a:r>
            <a:endParaRPr lang="it-IT" sz="3200" dirty="0">
              <a:solidFill>
                <a:schemeClr val="bg1"/>
              </a:solidFill>
              <a:latin typeface="open sans"/>
            </a:endParaRPr>
          </a:p>
        </p:txBody>
      </p:sp>
      <p:sp>
        <p:nvSpPr>
          <p:cNvPr id="3" name="Slide Number Placeholder 2"/>
          <p:cNvSpPr>
            <a:spLocks noGrp="1"/>
          </p:cNvSpPr>
          <p:nvPr>
            <p:ph type="sldNum" sz="quarter" idx="12"/>
          </p:nvPr>
        </p:nvSpPr>
        <p:spPr/>
        <p:txBody>
          <a:bodyPr/>
          <a:lstStyle/>
          <a:p>
            <a:fld id="{83D5922D-A522-46E7-A0DD-6EF87B4440DD}" type="slidenum">
              <a:rPr lang="it-IT" smtClean="0"/>
              <a:pPr/>
              <a:t>2</a:t>
            </a:fld>
            <a:endParaRPr lang="it-IT" dirty="0"/>
          </a:p>
        </p:txBody>
      </p:sp>
      <p:pic>
        <p:nvPicPr>
          <p:cNvPr id="4" name="Picture 3"/>
          <p:cNvPicPr>
            <a:picLocks noChangeAspect="1"/>
          </p:cNvPicPr>
          <p:nvPr/>
        </p:nvPicPr>
        <p:blipFill>
          <a:blip r:embed="rId2"/>
          <a:stretch>
            <a:fillRect/>
          </a:stretch>
        </p:blipFill>
        <p:spPr>
          <a:xfrm>
            <a:off x="6828121" y="278071"/>
            <a:ext cx="1828959" cy="731583"/>
          </a:xfrm>
          <a:prstGeom prst="rect">
            <a:avLst/>
          </a:prstGeom>
        </p:spPr>
      </p:pic>
      <p:pic>
        <p:nvPicPr>
          <p:cNvPr id="7" name="Picture 6"/>
          <p:cNvPicPr>
            <a:picLocks noChangeAspect="1"/>
          </p:cNvPicPr>
          <p:nvPr/>
        </p:nvPicPr>
        <p:blipFill rotWithShape="1">
          <a:blip r:embed="rId3"/>
          <a:srcRect b="22857"/>
          <a:stretch/>
        </p:blipFill>
        <p:spPr>
          <a:xfrm>
            <a:off x="457200" y="1124744"/>
            <a:ext cx="8435280" cy="3888432"/>
          </a:xfrm>
          <a:prstGeom prst="rect">
            <a:avLst/>
          </a:prstGeom>
        </p:spPr>
      </p:pic>
      <p:sp>
        <p:nvSpPr>
          <p:cNvPr id="6" name="Segnaposto contenuto 7"/>
          <p:cNvSpPr>
            <a:spLocks noGrp="1"/>
          </p:cNvSpPr>
          <p:nvPr>
            <p:ph idx="1"/>
          </p:nvPr>
        </p:nvSpPr>
        <p:spPr>
          <a:xfrm>
            <a:off x="457200" y="5128266"/>
            <a:ext cx="8291264" cy="1080120"/>
          </a:xfrm>
          <a:solidFill>
            <a:schemeClr val="bg1"/>
          </a:solidFill>
        </p:spPr>
        <p:txBody>
          <a:bodyPr>
            <a:noAutofit/>
          </a:bodyPr>
          <a:lstStyle/>
          <a:p>
            <a:pPr marL="0" indent="0">
              <a:buNone/>
            </a:pPr>
            <a:r>
              <a:rPr lang="it-IT" sz="2800" dirty="0" smtClean="0">
                <a:solidFill>
                  <a:srgbClr val="04047E"/>
                </a:solidFill>
              </a:rPr>
              <a:t>The fifth ‘track’ of the curriculum describes business planning and cash flow forecasting</a:t>
            </a:r>
          </a:p>
          <a:p>
            <a:endParaRPr lang="it-IT" dirty="0">
              <a:solidFill>
                <a:srgbClr val="04047E"/>
              </a:solidFill>
            </a:endParaRPr>
          </a:p>
          <a:p>
            <a:endParaRPr lang="it-IT" dirty="0">
              <a:solidFill>
                <a:srgbClr val="04047E"/>
              </a:solidFill>
            </a:endParaRPr>
          </a:p>
        </p:txBody>
      </p:sp>
      <p:sp>
        <p:nvSpPr>
          <p:cNvPr id="5" name="Rectangle 4"/>
          <p:cNvSpPr/>
          <p:nvPr/>
        </p:nvSpPr>
        <p:spPr>
          <a:xfrm>
            <a:off x="4577744" y="1274206"/>
            <a:ext cx="1224136" cy="371153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4130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0014"/>
            <a:ext cx="6203032" cy="659185"/>
          </a:xfrm>
          <a:solidFill>
            <a:srgbClr val="01247D"/>
          </a:solidFill>
        </p:spPr>
        <p:txBody>
          <a:bodyPr>
            <a:noAutofit/>
          </a:bodyPr>
          <a:lstStyle/>
          <a:p>
            <a:pPr algn="l"/>
            <a:r>
              <a:rPr lang="it-IT" sz="3200" dirty="0" smtClean="0">
                <a:solidFill>
                  <a:schemeClr val="bg1"/>
                </a:solidFill>
                <a:latin typeface="open sans"/>
              </a:rPr>
              <a:t> Mis en place</a:t>
            </a:r>
            <a:endParaRPr lang="it-IT" sz="3200" dirty="0">
              <a:solidFill>
                <a:schemeClr val="bg1"/>
              </a:solidFill>
              <a:latin typeface="open sans"/>
            </a:endParaRPr>
          </a:p>
        </p:txBody>
      </p:sp>
      <p:sp>
        <p:nvSpPr>
          <p:cNvPr id="8" name="Segnaposto contenuto 7"/>
          <p:cNvSpPr>
            <a:spLocks noGrp="1"/>
          </p:cNvSpPr>
          <p:nvPr>
            <p:ph idx="1"/>
          </p:nvPr>
        </p:nvSpPr>
        <p:spPr>
          <a:xfrm>
            <a:off x="395536" y="1124744"/>
            <a:ext cx="8507288" cy="4680520"/>
          </a:xfrm>
          <a:solidFill>
            <a:schemeClr val="bg1"/>
          </a:solidFill>
        </p:spPr>
        <p:txBody>
          <a:bodyPr>
            <a:noAutofit/>
          </a:bodyPr>
          <a:lstStyle/>
          <a:p>
            <a:r>
              <a:rPr lang="it-IT" sz="2800" dirty="0" smtClean="0">
                <a:solidFill>
                  <a:srgbClr val="04047E"/>
                </a:solidFill>
              </a:rPr>
              <a:t>Quite literally, </a:t>
            </a:r>
            <a:r>
              <a:rPr lang="it-IT" sz="2800" i="1" dirty="0" smtClean="0">
                <a:solidFill>
                  <a:srgbClr val="04047E"/>
                </a:solidFill>
              </a:rPr>
              <a:t>mis en place </a:t>
            </a:r>
            <a:r>
              <a:rPr lang="it-IT" sz="2800" dirty="0" smtClean="0">
                <a:solidFill>
                  <a:srgbClr val="04047E"/>
                </a:solidFill>
              </a:rPr>
              <a:t>is a French culinary term that means ‘</a:t>
            </a:r>
            <a:r>
              <a:rPr lang="it-IT" sz="2800" i="1" dirty="0" smtClean="0">
                <a:solidFill>
                  <a:srgbClr val="04047E"/>
                </a:solidFill>
              </a:rPr>
              <a:t>putting in place</a:t>
            </a:r>
            <a:r>
              <a:rPr lang="it-IT" sz="2800" dirty="0" smtClean="0">
                <a:solidFill>
                  <a:srgbClr val="04047E"/>
                </a:solidFill>
              </a:rPr>
              <a:t>’ or ‘</a:t>
            </a:r>
            <a:r>
              <a:rPr lang="it-IT" sz="2800" i="1" dirty="0" smtClean="0">
                <a:solidFill>
                  <a:srgbClr val="04047E"/>
                </a:solidFill>
              </a:rPr>
              <a:t>everything in its place</a:t>
            </a:r>
            <a:r>
              <a:rPr lang="it-IT" sz="2800" dirty="0" smtClean="0">
                <a:solidFill>
                  <a:srgbClr val="04047E"/>
                </a:solidFill>
              </a:rPr>
              <a:t>’ </a:t>
            </a:r>
          </a:p>
          <a:p>
            <a:r>
              <a:rPr lang="it-IT" sz="2800" dirty="0" smtClean="0">
                <a:solidFill>
                  <a:srgbClr val="04047E"/>
                </a:solidFill>
              </a:rPr>
              <a:t>The term relates to getting everything set up prior to service in a professional kitchen: meats all  cut up, vegetables prepared, sauces made </a:t>
            </a:r>
            <a:r>
              <a:rPr lang="it-IT" sz="2800" i="1" dirty="0" smtClean="0">
                <a:solidFill>
                  <a:srgbClr val="04047E"/>
                </a:solidFill>
              </a:rPr>
              <a:t>etc</a:t>
            </a:r>
          </a:p>
          <a:p>
            <a:r>
              <a:rPr lang="it-IT" sz="2800" dirty="0" smtClean="0">
                <a:solidFill>
                  <a:srgbClr val="04047E"/>
                </a:solidFill>
              </a:rPr>
              <a:t>Many top chefs think of this more as a state of mind... the discipline to plan and prepare all you can think of ahead of starting a service</a:t>
            </a:r>
          </a:p>
          <a:p>
            <a:r>
              <a:rPr lang="it-IT" sz="2800" b="1" dirty="0" smtClean="0">
                <a:solidFill>
                  <a:srgbClr val="04047E"/>
                </a:solidFill>
              </a:rPr>
              <a:t>We think that business planning is like that...</a:t>
            </a:r>
          </a:p>
          <a:p>
            <a:pPr lvl="1"/>
            <a:endParaRPr lang="it-IT" sz="2400" dirty="0" smtClean="0">
              <a:solidFill>
                <a:srgbClr val="04047E"/>
              </a:solidFill>
            </a:endParaRPr>
          </a:p>
          <a:p>
            <a:endParaRPr lang="it-IT" sz="2400" dirty="0" smtClean="0">
              <a:solidFill>
                <a:srgbClr val="04047E"/>
              </a:solidFill>
            </a:endParaRPr>
          </a:p>
          <a:p>
            <a:endParaRPr lang="it-IT" dirty="0" smtClean="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4023350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Starting to get things ready</a:t>
            </a:r>
            <a:endParaRPr lang="it-IT" sz="3200" dirty="0">
              <a:solidFill>
                <a:schemeClr val="bg1"/>
              </a:solidFill>
              <a:latin typeface="open sans"/>
            </a:endParaRPr>
          </a:p>
        </p:txBody>
      </p:sp>
      <p:sp>
        <p:nvSpPr>
          <p:cNvPr id="8" name="Segnaposto contenuto 7"/>
          <p:cNvSpPr>
            <a:spLocks noGrp="1"/>
          </p:cNvSpPr>
          <p:nvPr>
            <p:ph idx="1"/>
          </p:nvPr>
        </p:nvSpPr>
        <p:spPr>
          <a:xfrm>
            <a:off x="4860032" y="1052736"/>
            <a:ext cx="3898776" cy="5328592"/>
          </a:xfrm>
          <a:solidFill>
            <a:schemeClr val="bg1"/>
          </a:solidFill>
        </p:spPr>
        <p:txBody>
          <a:bodyPr>
            <a:noAutofit/>
          </a:bodyPr>
          <a:lstStyle/>
          <a:p>
            <a:pPr marL="0" indent="0">
              <a:buNone/>
            </a:pPr>
            <a:r>
              <a:rPr lang="it-IT" sz="2200" dirty="0" smtClean="0">
                <a:solidFill>
                  <a:srgbClr val="04047E"/>
                </a:solidFill>
              </a:rPr>
              <a:t>Use the GERMINATOR sequence prior to any planning process.</a:t>
            </a:r>
            <a:r>
              <a:rPr lang="it-IT" sz="2200" dirty="0">
                <a:solidFill>
                  <a:srgbClr val="04047E"/>
                </a:solidFill>
              </a:rPr>
              <a:t> </a:t>
            </a:r>
            <a:r>
              <a:rPr lang="it-IT" sz="2200" dirty="0" smtClean="0">
                <a:solidFill>
                  <a:srgbClr val="04047E"/>
                </a:solidFill>
              </a:rPr>
              <a:t> The model follows the Problem / Solution (Product or Service) / Benefits sequence and there are five key questions:</a:t>
            </a:r>
          </a:p>
          <a:p>
            <a:pPr marL="457200" indent="-457200">
              <a:buFont typeface="+mj-lt"/>
              <a:buAutoNum type="arabicPeriod"/>
            </a:pPr>
            <a:r>
              <a:rPr lang="it-IT" sz="1800" dirty="0" smtClean="0">
                <a:solidFill>
                  <a:srgbClr val="04047E"/>
                </a:solidFill>
              </a:rPr>
              <a:t>Can the Enterprise deliver the solution?</a:t>
            </a:r>
          </a:p>
          <a:p>
            <a:pPr marL="457200" indent="-457200">
              <a:buFont typeface="+mj-lt"/>
              <a:buAutoNum type="arabicPeriod"/>
            </a:pPr>
            <a:r>
              <a:rPr lang="it-IT" sz="1800" dirty="0" smtClean="0">
                <a:solidFill>
                  <a:srgbClr val="04047E"/>
                </a:solidFill>
              </a:rPr>
              <a:t>Do Customers want the solution?</a:t>
            </a:r>
          </a:p>
          <a:p>
            <a:pPr marL="457200" indent="-457200">
              <a:buFont typeface="+mj-lt"/>
              <a:buAutoNum type="arabicPeriod"/>
            </a:pPr>
            <a:r>
              <a:rPr lang="it-IT" sz="1800" dirty="0" smtClean="0">
                <a:solidFill>
                  <a:srgbClr val="04047E"/>
                </a:solidFill>
              </a:rPr>
              <a:t>Do Customers perceive value?</a:t>
            </a:r>
          </a:p>
          <a:p>
            <a:pPr marL="457200" indent="-457200">
              <a:buFont typeface="+mj-lt"/>
              <a:buAutoNum type="arabicPeriod"/>
            </a:pPr>
            <a:r>
              <a:rPr lang="it-IT" sz="1800" dirty="0" smtClean="0">
                <a:solidFill>
                  <a:srgbClr val="04047E"/>
                </a:solidFill>
              </a:rPr>
              <a:t>Can the Enterprise make a profit?</a:t>
            </a:r>
          </a:p>
          <a:p>
            <a:pPr marL="457200" indent="-457200">
              <a:buFont typeface="+mj-lt"/>
              <a:buAutoNum type="arabicPeriod"/>
            </a:pPr>
            <a:r>
              <a:rPr lang="it-IT" sz="1800" dirty="0" smtClean="0">
                <a:solidFill>
                  <a:srgbClr val="04047E"/>
                </a:solidFill>
              </a:rPr>
              <a:t>And if all are answered ‘yes’... </a:t>
            </a:r>
            <a:r>
              <a:rPr lang="it-IT" sz="1800" dirty="0">
                <a:solidFill>
                  <a:srgbClr val="04047E"/>
                </a:solidFill>
              </a:rPr>
              <a:t> </a:t>
            </a:r>
            <a:r>
              <a:rPr lang="it-IT" sz="1800" dirty="0" smtClean="0">
                <a:solidFill>
                  <a:srgbClr val="04047E"/>
                </a:solidFill>
              </a:rPr>
              <a:t>do the Founders want to do it?</a:t>
            </a:r>
          </a:p>
          <a:p>
            <a:pPr marL="0" indent="0">
              <a:buNone/>
            </a:pPr>
            <a:endParaRPr lang="it-IT" sz="2000" dirty="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fld id="{83D5922D-A522-46E7-A0DD-6EF87B4440DD}" type="slidenum">
              <a:rPr lang="it-IT" smtClean="0"/>
              <a:pPr/>
              <a:t>4</a:t>
            </a:fld>
            <a:endParaRPr lang="it-IT"/>
          </a:p>
        </p:txBody>
      </p:sp>
      <p:pic>
        <p:nvPicPr>
          <p:cNvPr id="4" name="Picture 3"/>
          <p:cNvPicPr>
            <a:picLocks noChangeAspect="1"/>
          </p:cNvPicPr>
          <p:nvPr/>
        </p:nvPicPr>
        <p:blipFill>
          <a:blip r:embed="rId2"/>
          <a:stretch>
            <a:fillRect/>
          </a:stretch>
        </p:blipFill>
        <p:spPr>
          <a:xfrm>
            <a:off x="539552" y="1904938"/>
            <a:ext cx="3858685" cy="3900326"/>
          </a:xfrm>
          <a:prstGeom prst="rect">
            <a:avLst/>
          </a:prstGeom>
        </p:spPr>
      </p:pic>
      <p:sp>
        <p:nvSpPr>
          <p:cNvPr id="6" name="Segnaposto contenuto 7"/>
          <p:cNvSpPr txBox="1">
            <a:spLocks/>
          </p:cNvSpPr>
          <p:nvPr/>
        </p:nvSpPr>
        <p:spPr>
          <a:xfrm>
            <a:off x="478928" y="1052736"/>
            <a:ext cx="3898776" cy="576064"/>
          </a:xfrm>
          <a:prstGeom prst="rect">
            <a:avLst/>
          </a:prstGeom>
          <a:solidFill>
            <a:schemeClr val="bg1"/>
          </a:solidFill>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it-IT" sz="2000" dirty="0">
                <a:solidFill>
                  <a:srgbClr val="04047E"/>
                </a:solidFill>
              </a:rPr>
              <a:t>The GERMINATOR sequence: </a:t>
            </a:r>
          </a:p>
          <a:p>
            <a:pPr marL="0" indent="0">
              <a:buFont typeface="Arial" pitchFamily="34" charset="0"/>
              <a:buNone/>
            </a:pPr>
            <a:endParaRPr lang="it-IT" sz="2000" dirty="0" smtClean="0">
              <a:solidFill>
                <a:srgbClr val="04047E"/>
              </a:solidFill>
            </a:endParaRPr>
          </a:p>
          <a:p>
            <a:endParaRPr lang="it-IT" dirty="0">
              <a:solidFill>
                <a:srgbClr val="04047E"/>
              </a:solidFill>
            </a:endParaRPr>
          </a:p>
        </p:txBody>
      </p:sp>
    </p:spTree>
    <p:extLst>
      <p:ext uri="{BB962C8B-B14F-4D97-AF65-F5344CB8AC3E}">
        <p14:creationId xmlns:p14="http://schemas.microsoft.com/office/powerpoint/2010/main" val="633600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Putting things in place</a:t>
            </a:r>
            <a:endParaRPr lang="it-IT" sz="3200" dirty="0">
              <a:solidFill>
                <a:schemeClr val="bg1"/>
              </a:solidFill>
              <a:latin typeface="open sans"/>
            </a:endParaRPr>
          </a:p>
        </p:txBody>
      </p:sp>
      <p:sp>
        <p:nvSpPr>
          <p:cNvPr id="8" name="Segnaposto contenuto 7"/>
          <p:cNvSpPr>
            <a:spLocks noGrp="1"/>
          </p:cNvSpPr>
          <p:nvPr>
            <p:ph idx="1"/>
          </p:nvPr>
        </p:nvSpPr>
        <p:spPr>
          <a:xfrm>
            <a:off x="4644008" y="1124744"/>
            <a:ext cx="4176464" cy="5231610"/>
          </a:xfrm>
          <a:solidFill>
            <a:schemeClr val="bg1"/>
          </a:solidFill>
        </p:spPr>
        <p:txBody>
          <a:bodyPr>
            <a:noAutofit/>
          </a:bodyPr>
          <a:lstStyle/>
          <a:p>
            <a:r>
              <a:rPr lang="it-IT" sz="2400" dirty="0" smtClean="0">
                <a:solidFill>
                  <a:srgbClr val="04047E"/>
                </a:solidFill>
              </a:rPr>
              <a:t>The Incumatrix™ model uses a simple illustration of ‘Enterprise Anatomy’</a:t>
            </a:r>
          </a:p>
          <a:p>
            <a:r>
              <a:rPr lang="it-IT" sz="2400" dirty="0" smtClean="0">
                <a:solidFill>
                  <a:srgbClr val="04047E"/>
                </a:solidFill>
              </a:rPr>
              <a:t>By collecting information and creating plans related to the 25 components it is possible to consider the development of a business plan in a systematic manner</a:t>
            </a:r>
          </a:p>
          <a:p>
            <a:r>
              <a:rPr lang="it-IT" sz="2400" dirty="0" smtClean="0">
                <a:solidFill>
                  <a:srgbClr val="04047E"/>
                </a:solidFill>
              </a:rPr>
              <a:t>The same approach can be taken for commercial or social enterprises</a:t>
            </a:r>
            <a:endParaRPr lang="it-IT" sz="2000" dirty="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fld id="{83D5922D-A522-46E7-A0DD-6EF87B4440DD}" type="slidenum">
              <a:rPr lang="it-IT" smtClean="0"/>
              <a:pPr/>
              <a:t>5</a:t>
            </a:fld>
            <a:endParaRPr lang="it-IT"/>
          </a:p>
        </p:txBody>
      </p:sp>
      <p:pic>
        <p:nvPicPr>
          <p:cNvPr id="1045" name="Picture 10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47170"/>
            <a:ext cx="4186808" cy="4132978"/>
          </a:xfrm>
          <a:prstGeom prst="rect">
            <a:avLst/>
          </a:prstGeom>
        </p:spPr>
      </p:pic>
      <p:sp>
        <p:nvSpPr>
          <p:cNvPr id="4" name="TextBox 3"/>
          <p:cNvSpPr txBox="1"/>
          <p:nvPr/>
        </p:nvSpPr>
        <p:spPr>
          <a:xfrm>
            <a:off x="971600" y="5661248"/>
            <a:ext cx="3744416" cy="215444"/>
          </a:xfrm>
          <a:prstGeom prst="rect">
            <a:avLst/>
          </a:prstGeom>
          <a:noFill/>
        </p:spPr>
        <p:txBody>
          <a:bodyPr wrap="square" rtlCol="0">
            <a:spAutoFit/>
          </a:bodyPr>
          <a:lstStyle/>
          <a:p>
            <a:r>
              <a:rPr lang="en-GB" sz="800" i="1" dirty="0" smtClean="0"/>
              <a:t>Copyright Samarkand Management Ltd.  Reproduced with permission.</a:t>
            </a:r>
            <a:endParaRPr lang="en-GB" sz="800" i="1" dirty="0"/>
          </a:p>
        </p:txBody>
      </p:sp>
    </p:spTree>
    <p:extLst>
      <p:ext uri="{BB962C8B-B14F-4D97-AF65-F5344CB8AC3E}">
        <p14:creationId xmlns:p14="http://schemas.microsoft.com/office/powerpoint/2010/main" val="916806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Are things in place externally?</a:t>
            </a:r>
            <a:endParaRPr lang="it-IT" sz="3200" dirty="0">
              <a:solidFill>
                <a:schemeClr val="bg1"/>
              </a:solidFill>
              <a:latin typeface="open sans"/>
            </a:endParaRPr>
          </a:p>
        </p:txBody>
      </p:sp>
      <p:sp>
        <p:nvSpPr>
          <p:cNvPr id="8" name="Segnaposto contenuto 7"/>
          <p:cNvSpPr>
            <a:spLocks noGrp="1"/>
          </p:cNvSpPr>
          <p:nvPr>
            <p:ph idx="1"/>
          </p:nvPr>
        </p:nvSpPr>
        <p:spPr>
          <a:xfrm>
            <a:off x="4330288" y="1124744"/>
            <a:ext cx="4428520" cy="5231610"/>
          </a:xfrm>
          <a:solidFill>
            <a:schemeClr val="bg1"/>
          </a:solidFill>
        </p:spPr>
        <p:txBody>
          <a:bodyPr>
            <a:noAutofit/>
          </a:bodyPr>
          <a:lstStyle/>
          <a:p>
            <a:r>
              <a:rPr lang="it-IT" sz="2400" dirty="0" smtClean="0">
                <a:solidFill>
                  <a:srgbClr val="04047E"/>
                </a:solidFill>
              </a:rPr>
              <a:t>Key vertical (in the centre) is the </a:t>
            </a:r>
            <a:r>
              <a:rPr lang="it-IT" sz="2400" b="1" i="1" dirty="0" smtClean="0">
                <a:solidFill>
                  <a:srgbClr val="04047E"/>
                </a:solidFill>
              </a:rPr>
              <a:t>Progress Pathway </a:t>
            </a:r>
            <a:r>
              <a:rPr lang="it-IT" sz="2400" dirty="0" smtClean="0">
                <a:solidFill>
                  <a:srgbClr val="04047E"/>
                </a:solidFill>
              </a:rPr>
              <a:t>in which enterprises are Germinated, Incubated and Accelerated followed by Exit</a:t>
            </a:r>
          </a:p>
          <a:p>
            <a:r>
              <a:rPr lang="it-IT" sz="2400" dirty="0">
                <a:solidFill>
                  <a:srgbClr val="04047E"/>
                </a:solidFill>
              </a:rPr>
              <a:t>T</a:t>
            </a:r>
            <a:r>
              <a:rPr lang="it-IT" sz="2400" dirty="0" smtClean="0">
                <a:solidFill>
                  <a:srgbClr val="04047E"/>
                </a:solidFill>
              </a:rPr>
              <a:t>o </a:t>
            </a:r>
            <a:r>
              <a:rPr lang="it-IT" sz="2400" dirty="0" smtClean="0">
                <a:solidFill>
                  <a:srgbClr val="04047E"/>
                </a:solidFill>
              </a:rPr>
              <a:t>move through the Progress Pathway efficiently, Founder(s) should identify </a:t>
            </a:r>
            <a:r>
              <a:rPr lang="it-IT" sz="2400" dirty="0" smtClean="0">
                <a:solidFill>
                  <a:srgbClr val="04047E"/>
                </a:solidFill>
              </a:rPr>
              <a:t>what</a:t>
            </a:r>
            <a:r>
              <a:rPr lang="it-IT" sz="2400" dirty="0" smtClean="0">
                <a:solidFill>
                  <a:srgbClr val="04047E"/>
                </a:solidFill>
              </a:rPr>
              <a:t> </a:t>
            </a:r>
            <a:r>
              <a:rPr lang="it-IT" sz="2400" dirty="0" smtClean="0">
                <a:solidFill>
                  <a:srgbClr val="04047E"/>
                </a:solidFill>
              </a:rPr>
              <a:t>and who to access from the </a:t>
            </a:r>
            <a:r>
              <a:rPr lang="it-IT" sz="2400" dirty="0" smtClean="0">
                <a:solidFill>
                  <a:srgbClr val="04047E"/>
                </a:solidFill>
              </a:rPr>
              <a:t>other </a:t>
            </a:r>
            <a:r>
              <a:rPr lang="it-IT" sz="2400" dirty="0" smtClean="0">
                <a:solidFill>
                  <a:srgbClr val="04047E"/>
                </a:solidFill>
              </a:rPr>
              <a:t>columns</a:t>
            </a:r>
          </a:p>
          <a:p>
            <a:r>
              <a:rPr lang="it-IT" sz="2400" dirty="0" smtClean="0">
                <a:solidFill>
                  <a:srgbClr val="04047E"/>
                </a:solidFill>
              </a:rPr>
              <a:t>Get </a:t>
            </a:r>
            <a:r>
              <a:rPr lang="it-IT" sz="2400" dirty="0" smtClean="0">
                <a:solidFill>
                  <a:srgbClr val="04047E"/>
                </a:solidFill>
              </a:rPr>
              <a:t>this done</a:t>
            </a:r>
            <a:r>
              <a:rPr lang="it-IT" sz="2400" dirty="0" smtClean="0">
                <a:solidFill>
                  <a:srgbClr val="04047E"/>
                </a:solidFill>
              </a:rPr>
              <a:t> as part of early business planning</a:t>
            </a:r>
            <a:r>
              <a:rPr lang="it-IT" sz="2400" dirty="0" smtClean="0">
                <a:solidFill>
                  <a:srgbClr val="04047E"/>
                </a:solidFill>
              </a:rPr>
              <a:t>... </a:t>
            </a:r>
            <a:r>
              <a:rPr lang="it-IT" sz="2400" i="1" dirty="0">
                <a:solidFill>
                  <a:srgbClr val="04047E"/>
                </a:solidFill>
              </a:rPr>
              <a:t>n</a:t>
            </a:r>
            <a:r>
              <a:rPr lang="it-IT" sz="2400" i="1" dirty="0" smtClean="0">
                <a:solidFill>
                  <a:srgbClr val="04047E"/>
                </a:solidFill>
              </a:rPr>
              <a:t>ot just</a:t>
            </a:r>
            <a:r>
              <a:rPr lang="it-IT" sz="2400" i="1" dirty="0" smtClean="0">
                <a:solidFill>
                  <a:srgbClr val="04047E"/>
                </a:solidFill>
              </a:rPr>
              <a:t> </a:t>
            </a:r>
            <a:r>
              <a:rPr lang="it-IT" sz="2400" i="1" dirty="0" smtClean="0">
                <a:solidFill>
                  <a:srgbClr val="04047E"/>
                </a:solidFill>
              </a:rPr>
              <a:t>before you launch!</a:t>
            </a:r>
          </a:p>
          <a:p>
            <a:endParaRPr lang="it-IT" sz="2400" dirty="0">
              <a:solidFill>
                <a:srgbClr val="04047E"/>
              </a:solidFill>
            </a:endParaRPr>
          </a:p>
          <a:p>
            <a:endParaRPr lang="it-IT" sz="2200" dirty="0" smtClean="0">
              <a:solidFill>
                <a:srgbClr val="04047E"/>
              </a:solidFill>
            </a:endParaRPr>
          </a:p>
        </p:txBody>
      </p:sp>
      <p:sp>
        <p:nvSpPr>
          <p:cNvPr id="3" name="Slide Number Placeholder 2"/>
          <p:cNvSpPr>
            <a:spLocks noGrp="1"/>
          </p:cNvSpPr>
          <p:nvPr>
            <p:ph type="sldNum" sz="quarter" idx="12"/>
          </p:nvPr>
        </p:nvSpPr>
        <p:spPr/>
        <p:txBody>
          <a:bodyPr/>
          <a:lstStyle/>
          <a:p>
            <a:fld id="{83D5922D-A522-46E7-A0DD-6EF87B4440DD}" type="slidenum">
              <a:rPr lang="it-IT" smtClean="0"/>
              <a:pPr/>
              <a:t>6</a:t>
            </a:fld>
            <a:endParaRPr lang="it-IT"/>
          </a:p>
        </p:txBody>
      </p:sp>
      <p:pic>
        <p:nvPicPr>
          <p:cNvPr id="5" name="Picture 4"/>
          <p:cNvPicPr>
            <a:picLocks noChangeAspect="1"/>
          </p:cNvPicPr>
          <p:nvPr/>
        </p:nvPicPr>
        <p:blipFill>
          <a:blip r:embed="rId2"/>
          <a:stretch>
            <a:fillRect/>
          </a:stretch>
        </p:blipFill>
        <p:spPr>
          <a:xfrm>
            <a:off x="107504" y="2797152"/>
            <a:ext cx="4420806" cy="2792088"/>
          </a:xfrm>
          <a:prstGeom prst="rect">
            <a:avLst/>
          </a:prstGeom>
        </p:spPr>
      </p:pic>
      <p:sp>
        <p:nvSpPr>
          <p:cNvPr id="6" name="Segnaposto contenuto 7"/>
          <p:cNvSpPr txBox="1">
            <a:spLocks/>
          </p:cNvSpPr>
          <p:nvPr/>
        </p:nvSpPr>
        <p:spPr>
          <a:xfrm>
            <a:off x="444608" y="1113344"/>
            <a:ext cx="3335304" cy="1318683"/>
          </a:xfrm>
          <a:prstGeom prst="rect">
            <a:avLst/>
          </a:prstGeom>
          <a:solidFill>
            <a:schemeClr val="bg1"/>
          </a:solidFill>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2400" dirty="0" smtClean="0">
                <a:solidFill>
                  <a:srgbClr val="04047E"/>
                </a:solidFill>
              </a:rPr>
              <a:t>This is the basic form of </a:t>
            </a:r>
            <a:r>
              <a:rPr lang="it-IT" sz="2400" b="1" dirty="0" smtClean="0">
                <a:solidFill>
                  <a:srgbClr val="04047E"/>
                </a:solidFill>
              </a:rPr>
              <a:t>Enterprise Support Infrastructure</a:t>
            </a:r>
          </a:p>
        </p:txBody>
      </p:sp>
    </p:spTree>
    <p:extLst>
      <p:ext uri="{BB962C8B-B14F-4D97-AF65-F5344CB8AC3E}">
        <p14:creationId xmlns:p14="http://schemas.microsoft.com/office/powerpoint/2010/main" val="3802231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 </a:t>
            </a:r>
            <a:r>
              <a:rPr lang="it-IT" sz="3200" dirty="0" smtClean="0">
                <a:solidFill>
                  <a:schemeClr val="bg1"/>
                </a:solidFill>
                <a:latin typeface="open sans"/>
              </a:rPr>
              <a:t>Starting to start...</a:t>
            </a:r>
            <a:endParaRPr lang="it-IT" sz="3200" dirty="0">
              <a:solidFill>
                <a:schemeClr val="bg1"/>
              </a:solidFill>
              <a:latin typeface="open sans"/>
            </a:endParaRPr>
          </a:p>
        </p:txBody>
      </p:sp>
      <p:sp>
        <p:nvSpPr>
          <p:cNvPr id="8" name="Segnaposto contenuto 7"/>
          <p:cNvSpPr>
            <a:spLocks noGrp="1"/>
          </p:cNvSpPr>
          <p:nvPr>
            <p:ph idx="1"/>
          </p:nvPr>
        </p:nvSpPr>
        <p:spPr>
          <a:xfrm>
            <a:off x="456072" y="1124744"/>
            <a:ext cx="8004360" cy="4680520"/>
          </a:xfrm>
          <a:solidFill>
            <a:schemeClr val="bg1"/>
          </a:solidFill>
        </p:spPr>
        <p:txBody>
          <a:bodyPr>
            <a:noAutofit/>
          </a:bodyPr>
          <a:lstStyle/>
          <a:p>
            <a:r>
              <a:rPr lang="en-GB" sz="2400" dirty="0">
                <a:solidFill>
                  <a:srgbClr val="04047E"/>
                </a:solidFill>
              </a:rPr>
              <a:t>National surveys </a:t>
            </a:r>
            <a:r>
              <a:rPr lang="en-GB" sz="2400" dirty="0" smtClean="0">
                <a:solidFill>
                  <a:srgbClr val="04047E"/>
                </a:solidFill>
              </a:rPr>
              <a:t>show </a:t>
            </a:r>
            <a:r>
              <a:rPr lang="en-GB" sz="2400" dirty="0">
                <a:solidFill>
                  <a:srgbClr val="04047E"/>
                </a:solidFill>
              </a:rPr>
              <a:t>that around one in ten adults would like to be their own boss.  But just how easy is it to quit your job and start your own business?  Actually it’s very easy.  What’s difficult is making a new business sustainable since more than half fail within three years.  However, those that fail </a:t>
            </a:r>
            <a:r>
              <a:rPr lang="en-GB" sz="2400" dirty="0" smtClean="0">
                <a:solidFill>
                  <a:srgbClr val="04047E"/>
                </a:solidFill>
              </a:rPr>
              <a:t>often </a:t>
            </a:r>
            <a:r>
              <a:rPr lang="en-GB" sz="2400" dirty="0">
                <a:solidFill>
                  <a:srgbClr val="04047E"/>
                </a:solidFill>
              </a:rPr>
              <a:t>do so because of poor planning.  </a:t>
            </a:r>
            <a:endParaRPr lang="en-GB" sz="2400" dirty="0" smtClean="0">
              <a:solidFill>
                <a:srgbClr val="04047E"/>
              </a:solidFill>
            </a:endParaRPr>
          </a:p>
          <a:p>
            <a:r>
              <a:rPr lang="en-GB" sz="2400" dirty="0">
                <a:solidFill>
                  <a:srgbClr val="04047E"/>
                </a:solidFill>
              </a:rPr>
              <a:t>I</a:t>
            </a:r>
            <a:r>
              <a:rPr lang="en-GB" sz="2400" dirty="0" smtClean="0">
                <a:solidFill>
                  <a:srgbClr val="04047E"/>
                </a:solidFill>
              </a:rPr>
              <a:t>t’s </a:t>
            </a:r>
            <a:r>
              <a:rPr lang="en-GB" sz="2400" dirty="0">
                <a:solidFill>
                  <a:srgbClr val="04047E"/>
                </a:solidFill>
              </a:rPr>
              <a:t>a really bad idea to </a:t>
            </a:r>
            <a:r>
              <a:rPr lang="en-GB" sz="2400" dirty="0" smtClean="0">
                <a:solidFill>
                  <a:srgbClr val="04047E"/>
                </a:solidFill>
              </a:rPr>
              <a:t>just quit </a:t>
            </a:r>
            <a:r>
              <a:rPr lang="en-GB" sz="2400" dirty="0">
                <a:solidFill>
                  <a:srgbClr val="04047E"/>
                </a:solidFill>
              </a:rPr>
              <a:t>your job and then start a business.  Much better to start your own business first and </a:t>
            </a:r>
            <a:r>
              <a:rPr lang="en-GB" sz="2400" i="1" dirty="0">
                <a:solidFill>
                  <a:srgbClr val="04047E"/>
                </a:solidFill>
              </a:rPr>
              <a:t>then</a:t>
            </a:r>
            <a:r>
              <a:rPr lang="en-GB" sz="2400" dirty="0">
                <a:solidFill>
                  <a:srgbClr val="04047E"/>
                </a:solidFill>
              </a:rPr>
              <a:t> quit your job.  But this doesn’t </a:t>
            </a:r>
            <a:r>
              <a:rPr lang="en-GB" sz="2400" dirty="0" smtClean="0">
                <a:solidFill>
                  <a:srgbClr val="04047E"/>
                </a:solidFill>
              </a:rPr>
              <a:t>mean </a:t>
            </a:r>
            <a:r>
              <a:rPr lang="en-GB" sz="2400" dirty="0">
                <a:solidFill>
                  <a:srgbClr val="04047E"/>
                </a:solidFill>
              </a:rPr>
              <a:t>that you </a:t>
            </a:r>
            <a:r>
              <a:rPr lang="en-GB" sz="2400" dirty="0" smtClean="0">
                <a:solidFill>
                  <a:srgbClr val="04047E"/>
                </a:solidFill>
              </a:rPr>
              <a:t>have </a:t>
            </a:r>
            <a:r>
              <a:rPr lang="en-GB" sz="2400" dirty="0">
                <a:solidFill>
                  <a:srgbClr val="04047E"/>
                </a:solidFill>
              </a:rPr>
              <a:t>to start </a:t>
            </a:r>
            <a:r>
              <a:rPr lang="en-GB" sz="2400" dirty="0" smtClean="0">
                <a:solidFill>
                  <a:srgbClr val="04047E"/>
                </a:solidFill>
              </a:rPr>
              <a:t>trading… planning </a:t>
            </a:r>
            <a:r>
              <a:rPr lang="en-GB" sz="2400" dirty="0">
                <a:solidFill>
                  <a:srgbClr val="04047E"/>
                </a:solidFill>
              </a:rPr>
              <a:t>is an essential part of </a:t>
            </a:r>
            <a:r>
              <a:rPr lang="en-GB" sz="2400" dirty="0" smtClean="0">
                <a:solidFill>
                  <a:srgbClr val="04047E"/>
                </a:solidFill>
              </a:rPr>
              <a:t>enterprise </a:t>
            </a:r>
            <a:r>
              <a:rPr lang="en-GB" sz="2400" dirty="0">
                <a:solidFill>
                  <a:srgbClr val="04047E"/>
                </a:solidFill>
              </a:rPr>
              <a:t>and this is where you should start.</a:t>
            </a:r>
          </a:p>
          <a:p>
            <a:endParaRPr lang="it-IT" sz="2800" dirty="0" smtClean="0">
              <a:solidFill>
                <a:srgbClr val="04047E"/>
              </a:solidFill>
            </a:endParaRPr>
          </a:p>
          <a:p>
            <a:pPr lvl="1"/>
            <a:endParaRPr lang="it-IT" sz="2400" dirty="0" smtClean="0">
              <a:solidFill>
                <a:srgbClr val="04047E"/>
              </a:solidFill>
            </a:endParaRPr>
          </a:p>
          <a:p>
            <a:endParaRPr lang="it-IT" sz="2400" dirty="0" smtClean="0">
              <a:solidFill>
                <a:srgbClr val="04047E"/>
              </a:solidFill>
            </a:endParaRPr>
          </a:p>
          <a:p>
            <a:endParaRPr lang="it-IT" dirty="0" smtClean="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973984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 </a:t>
            </a:r>
            <a:r>
              <a:rPr lang="it-IT" sz="3200" dirty="0" smtClean="0">
                <a:solidFill>
                  <a:schemeClr val="bg1"/>
                </a:solidFill>
                <a:latin typeface="open sans"/>
              </a:rPr>
              <a:t>‘Plan hard, work easy’</a:t>
            </a:r>
            <a:endParaRPr lang="it-IT" sz="3200" dirty="0">
              <a:solidFill>
                <a:schemeClr val="bg1"/>
              </a:solidFill>
              <a:latin typeface="open sans"/>
            </a:endParaRPr>
          </a:p>
        </p:txBody>
      </p:sp>
      <p:sp>
        <p:nvSpPr>
          <p:cNvPr id="8" name="Segnaposto contenuto 7"/>
          <p:cNvSpPr>
            <a:spLocks noGrp="1"/>
          </p:cNvSpPr>
          <p:nvPr>
            <p:ph idx="1"/>
          </p:nvPr>
        </p:nvSpPr>
        <p:spPr>
          <a:xfrm>
            <a:off x="395536" y="1124744"/>
            <a:ext cx="8507288" cy="4680520"/>
          </a:xfrm>
          <a:solidFill>
            <a:schemeClr val="bg1"/>
          </a:solidFill>
        </p:spPr>
        <p:txBody>
          <a:bodyPr>
            <a:noAutofit/>
          </a:bodyPr>
          <a:lstStyle/>
          <a:p>
            <a:r>
              <a:rPr lang="en-GB" sz="2400" dirty="0">
                <a:solidFill>
                  <a:srgbClr val="04047E"/>
                </a:solidFill>
              </a:rPr>
              <a:t>The </a:t>
            </a:r>
            <a:r>
              <a:rPr lang="en-GB" sz="2400" dirty="0" smtClean="0">
                <a:solidFill>
                  <a:srgbClr val="04047E"/>
                </a:solidFill>
              </a:rPr>
              <a:t>Armed Forces have </a:t>
            </a:r>
            <a:r>
              <a:rPr lang="en-GB" sz="2400" dirty="0">
                <a:solidFill>
                  <a:srgbClr val="04047E"/>
                </a:solidFill>
              </a:rPr>
              <a:t>a motto: “Train hard, fight easy.”  In business that translates as: “Plan hard, work easy.”  </a:t>
            </a:r>
            <a:endParaRPr lang="en-GB" sz="2400" dirty="0" smtClean="0">
              <a:solidFill>
                <a:srgbClr val="04047E"/>
              </a:solidFill>
            </a:endParaRPr>
          </a:p>
          <a:p>
            <a:r>
              <a:rPr lang="en-GB" sz="2400" dirty="0" smtClean="0">
                <a:solidFill>
                  <a:srgbClr val="04047E"/>
                </a:solidFill>
              </a:rPr>
              <a:t>A </a:t>
            </a:r>
            <a:r>
              <a:rPr lang="en-GB" sz="2400" dirty="0">
                <a:solidFill>
                  <a:srgbClr val="04047E"/>
                </a:solidFill>
              </a:rPr>
              <a:t>simple, three-step approach to the business planning process helps.  </a:t>
            </a:r>
            <a:endParaRPr lang="en-GB" sz="2400" dirty="0" smtClean="0">
              <a:solidFill>
                <a:srgbClr val="04047E"/>
              </a:solidFill>
            </a:endParaRPr>
          </a:p>
          <a:p>
            <a:pPr lvl="1"/>
            <a:r>
              <a:rPr lang="en-GB" sz="2000" dirty="0" smtClean="0">
                <a:solidFill>
                  <a:srgbClr val="04047E"/>
                </a:solidFill>
              </a:rPr>
              <a:t>Step </a:t>
            </a:r>
            <a:r>
              <a:rPr lang="en-GB" sz="2000" dirty="0">
                <a:solidFill>
                  <a:srgbClr val="04047E"/>
                </a:solidFill>
              </a:rPr>
              <a:t>one is to plan exactly what you are going to sell.  </a:t>
            </a:r>
            <a:endParaRPr lang="en-GB" sz="2000" dirty="0" smtClean="0">
              <a:solidFill>
                <a:srgbClr val="04047E"/>
              </a:solidFill>
            </a:endParaRPr>
          </a:p>
          <a:p>
            <a:pPr lvl="1"/>
            <a:r>
              <a:rPr lang="en-GB" sz="2000" dirty="0" smtClean="0">
                <a:solidFill>
                  <a:srgbClr val="04047E"/>
                </a:solidFill>
              </a:rPr>
              <a:t>Step </a:t>
            </a:r>
            <a:r>
              <a:rPr lang="en-GB" sz="2000" dirty="0">
                <a:solidFill>
                  <a:srgbClr val="04047E"/>
                </a:solidFill>
              </a:rPr>
              <a:t>two is to calculate what it will cost to make the product or to deliver the service.  </a:t>
            </a:r>
            <a:endParaRPr lang="en-GB" sz="2000" dirty="0" smtClean="0">
              <a:solidFill>
                <a:srgbClr val="04047E"/>
              </a:solidFill>
            </a:endParaRPr>
          </a:p>
          <a:p>
            <a:pPr lvl="1"/>
            <a:r>
              <a:rPr lang="en-GB" sz="2000" dirty="0" smtClean="0">
                <a:solidFill>
                  <a:srgbClr val="04047E"/>
                </a:solidFill>
              </a:rPr>
              <a:t>Step </a:t>
            </a:r>
            <a:r>
              <a:rPr lang="en-GB" sz="2000" dirty="0">
                <a:solidFill>
                  <a:srgbClr val="04047E"/>
                </a:solidFill>
              </a:rPr>
              <a:t>three is to do market research in order to ensure that you will be able to sell enough products and/or services </a:t>
            </a:r>
            <a:r>
              <a:rPr lang="en-GB" sz="2000" dirty="0" smtClean="0">
                <a:solidFill>
                  <a:srgbClr val="04047E"/>
                </a:solidFill>
              </a:rPr>
              <a:t>to </a:t>
            </a:r>
            <a:r>
              <a:rPr lang="en-GB" sz="2000" dirty="0">
                <a:solidFill>
                  <a:srgbClr val="04047E"/>
                </a:solidFill>
              </a:rPr>
              <a:t>cover </a:t>
            </a:r>
            <a:r>
              <a:rPr lang="en-GB" sz="2000" dirty="0" smtClean="0">
                <a:solidFill>
                  <a:srgbClr val="04047E"/>
                </a:solidFill>
              </a:rPr>
              <a:t>all costs</a:t>
            </a:r>
            <a:r>
              <a:rPr lang="en-GB" sz="2000" dirty="0">
                <a:solidFill>
                  <a:srgbClr val="04047E"/>
                </a:solidFill>
              </a:rPr>
              <a:t>.  </a:t>
            </a:r>
            <a:endParaRPr lang="en-GB" sz="2000" dirty="0" smtClean="0">
              <a:solidFill>
                <a:srgbClr val="04047E"/>
              </a:solidFill>
            </a:endParaRPr>
          </a:p>
          <a:p>
            <a:r>
              <a:rPr lang="en-GB" sz="2400" dirty="0" smtClean="0">
                <a:solidFill>
                  <a:srgbClr val="04047E"/>
                </a:solidFill>
              </a:rPr>
              <a:t>If </a:t>
            </a:r>
            <a:r>
              <a:rPr lang="en-GB" sz="2400" dirty="0">
                <a:solidFill>
                  <a:srgbClr val="04047E"/>
                </a:solidFill>
              </a:rPr>
              <a:t>your plans forecast that you can make a profit then, quite literally, you are in business.  If not, then you need to think of a new plan.  People that can do this are called entrepreneurs.  People that can’t are called employees.</a:t>
            </a:r>
          </a:p>
          <a:p>
            <a:endParaRPr lang="it-IT" sz="2800" dirty="0" smtClean="0">
              <a:solidFill>
                <a:srgbClr val="04047E"/>
              </a:solidFill>
            </a:endParaRPr>
          </a:p>
          <a:p>
            <a:pPr lvl="1"/>
            <a:endParaRPr lang="it-IT" sz="2400" dirty="0" smtClean="0">
              <a:solidFill>
                <a:srgbClr val="04047E"/>
              </a:solidFill>
            </a:endParaRPr>
          </a:p>
          <a:p>
            <a:endParaRPr lang="it-IT" sz="2400" dirty="0" smtClean="0">
              <a:solidFill>
                <a:srgbClr val="04047E"/>
              </a:solidFill>
            </a:endParaRPr>
          </a:p>
          <a:p>
            <a:endParaRPr lang="it-IT" dirty="0" smtClean="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3186000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9534"/>
            <a:ext cx="6203032" cy="659185"/>
          </a:xfrm>
          <a:solidFill>
            <a:srgbClr val="01247D"/>
          </a:solidFill>
        </p:spPr>
        <p:txBody>
          <a:bodyPr>
            <a:noAutofit/>
          </a:bodyPr>
          <a:lstStyle/>
          <a:p>
            <a:pPr algn="l"/>
            <a:r>
              <a:rPr lang="it-IT" sz="3200" dirty="0" smtClean="0">
                <a:solidFill>
                  <a:schemeClr val="bg1"/>
                </a:solidFill>
                <a:latin typeface="open sans"/>
              </a:rPr>
              <a:t> </a:t>
            </a:r>
            <a:r>
              <a:rPr lang="it-IT" sz="3200" dirty="0" smtClean="0">
                <a:solidFill>
                  <a:schemeClr val="bg1"/>
                </a:solidFill>
                <a:latin typeface="open sans"/>
              </a:rPr>
              <a:t>Step One</a:t>
            </a:r>
            <a:endParaRPr lang="it-IT" sz="3200" dirty="0">
              <a:solidFill>
                <a:schemeClr val="bg1"/>
              </a:solidFill>
              <a:latin typeface="open sans"/>
            </a:endParaRPr>
          </a:p>
        </p:txBody>
      </p:sp>
      <p:sp>
        <p:nvSpPr>
          <p:cNvPr id="8" name="Segnaposto contenuto 7"/>
          <p:cNvSpPr>
            <a:spLocks noGrp="1"/>
          </p:cNvSpPr>
          <p:nvPr>
            <p:ph idx="1"/>
          </p:nvPr>
        </p:nvSpPr>
        <p:spPr>
          <a:xfrm>
            <a:off x="395536" y="1124744"/>
            <a:ext cx="8507288" cy="4680520"/>
          </a:xfrm>
          <a:solidFill>
            <a:schemeClr val="bg1"/>
          </a:solidFill>
        </p:spPr>
        <p:txBody>
          <a:bodyPr>
            <a:noAutofit/>
          </a:bodyPr>
          <a:lstStyle/>
          <a:p>
            <a:r>
              <a:rPr lang="en-GB" sz="2800" dirty="0">
                <a:solidFill>
                  <a:srgbClr val="04047E"/>
                </a:solidFill>
              </a:rPr>
              <a:t>In truth, step one is down to you - it’s your business and you can sell what you want.  Remember that there are only two things that your business can sell: a product or a service.  </a:t>
            </a:r>
            <a:endParaRPr lang="en-GB" sz="2800" dirty="0" smtClean="0">
              <a:solidFill>
                <a:srgbClr val="04047E"/>
              </a:solidFill>
            </a:endParaRPr>
          </a:p>
          <a:p>
            <a:r>
              <a:rPr lang="en-GB" sz="2800" dirty="0" smtClean="0">
                <a:solidFill>
                  <a:srgbClr val="04047E"/>
                </a:solidFill>
              </a:rPr>
              <a:t>Think </a:t>
            </a:r>
            <a:r>
              <a:rPr lang="en-GB" sz="2800" dirty="0">
                <a:solidFill>
                  <a:srgbClr val="04047E"/>
                </a:solidFill>
              </a:rPr>
              <a:t>also about how and why people will buy from you.  And so consider the place where they will buy (from a shop or via the internet), the price at which they will buy (cut-price or “luxury”) and the promotion needed to get them to buy (your marketing </a:t>
            </a:r>
            <a:r>
              <a:rPr lang="en-GB" sz="2800" dirty="0" smtClean="0">
                <a:solidFill>
                  <a:srgbClr val="04047E"/>
                </a:solidFill>
              </a:rPr>
              <a:t>plan).</a:t>
            </a:r>
            <a:endParaRPr lang="it-IT" sz="2800" dirty="0" smtClean="0">
              <a:solidFill>
                <a:srgbClr val="04047E"/>
              </a:solidFill>
            </a:endParaRPr>
          </a:p>
          <a:p>
            <a:pPr lvl="1"/>
            <a:endParaRPr lang="it-IT" sz="2400" dirty="0" smtClean="0">
              <a:solidFill>
                <a:srgbClr val="04047E"/>
              </a:solidFill>
            </a:endParaRPr>
          </a:p>
          <a:p>
            <a:endParaRPr lang="it-IT" sz="2400" dirty="0" smtClean="0">
              <a:solidFill>
                <a:srgbClr val="04047E"/>
              </a:solidFill>
            </a:endParaRPr>
          </a:p>
          <a:p>
            <a:endParaRPr lang="it-IT" dirty="0" smtClean="0">
              <a:solidFill>
                <a:srgbClr val="04047E"/>
              </a:solidFill>
            </a:endParaRPr>
          </a:p>
          <a:p>
            <a:endParaRPr lang="it-IT" dirty="0">
              <a:solidFill>
                <a:srgbClr val="04047E"/>
              </a:solidFil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D5922D-A522-46E7-A0DD-6EF87B4440DD}" type="slidenum">
              <a:rPr kumimoji="0" lang="it-IT" sz="1200" b="0" i="0" u="none" strike="noStrike" kern="1200" cap="none" spc="0" normalizeH="0" baseline="0" noProof="0" smtClean="0">
                <a:ln>
                  <a:noFill/>
                </a:ln>
                <a:solidFill>
                  <a:prstClr val="black">
                    <a:tint val="75000"/>
                  </a:prstClr>
                </a:solidFill>
                <a:effectLst/>
                <a:uLnTx/>
                <a:uFillTx/>
                <a:latin typeface="open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tint val="75000"/>
                </a:prstClr>
              </a:solidFill>
              <a:effectLst/>
              <a:uLnTx/>
              <a:uFillTx/>
              <a:latin typeface="open sans"/>
              <a:ea typeface="+mn-ea"/>
              <a:cs typeface="+mn-cs"/>
            </a:endParaRPr>
          </a:p>
        </p:txBody>
      </p:sp>
    </p:spTree>
    <p:extLst>
      <p:ext uri="{BB962C8B-B14F-4D97-AF65-F5344CB8AC3E}">
        <p14:creationId xmlns:p14="http://schemas.microsoft.com/office/powerpoint/2010/main" val="3850688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 KNOW">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3792</TotalTime>
  <Words>979</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Tema di Office</vt:lpstr>
      <vt:lpstr>  5.1 Mise en Place Putting Everything in Place</vt:lpstr>
      <vt:lpstr>I-KNOW Curriculum: Track 5 </vt:lpstr>
      <vt:lpstr> Mis en place</vt:lpstr>
      <vt:lpstr>Starting to get things ready</vt:lpstr>
      <vt:lpstr>Putting things in place</vt:lpstr>
      <vt:lpstr>Are things in place externally?</vt:lpstr>
      <vt:lpstr> Starting to start...</vt:lpstr>
      <vt:lpstr> ‘Plan hard, work easy’</vt:lpstr>
      <vt:lpstr> Step One</vt:lpstr>
      <vt:lpstr> Step Two</vt:lpstr>
      <vt:lpstr> Step Three</vt:lpstr>
      <vt:lpstr>End of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UoM I KNOW Template</dc:title>
  <dc:creator>Marina Carruba-PSTS;Prof Russell Smith</dc:creator>
  <cp:lastModifiedBy>Prof. Russell Smith</cp:lastModifiedBy>
  <cp:revision>367</cp:revision>
  <cp:lastPrinted>2018-10-02T12:11:50Z</cp:lastPrinted>
  <dcterms:created xsi:type="dcterms:W3CDTF">2018-02-27T09:26:13Z</dcterms:created>
  <dcterms:modified xsi:type="dcterms:W3CDTF">2019-04-03T12:46:59Z</dcterms:modified>
</cp:coreProperties>
</file>