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260" r:id="rId3"/>
    <p:sldId id="314" r:id="rId4"/>
    <p:sldId id="312" r:id="rId5"/>
    <p:sldId id="313" r:id="rId6"/>
    <p:sldId id="315" r:id="rId7"/>
    <p:sldId id="310" r:id="rId8"/>
    <p:sldId id="309" r:id="rId9"/>
    <p:sldId id="308" r:id="rId10"/>
    <p:sldId id="307" r:id="rId11"/>
    <p:sldId id="306" r:id="rId12"/>
    <p:sldId id="305" r:id="rId13"/>
    <p:sldId id="304" r:id="rId14"/>
    <p:sldId id="303" r:id="rId15"/>
    <p:sldId id="302" r:id="rId16"/>
    <p:sldId id="259" r:id="rId17"/>
  </p:sldIdLst>
  <p:sldSz cx="9144000" cy="6858000" type="screen4x3"/>
  <p:notesSz cx="6865938" cy="99964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7E"/>
    <a:srgbClr val="01247D"/>
    <a:srgbClr val="003760"/>
    <a:srgbClr val="030359"/>
    <a:srgbClr val="0110A1"/>
    <a:srgbClr val="31849B"/>
    <a:srgbClr val="FF9900"/>
    <a:srgbClr val="1CB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8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5988" cy="500385"/>
          </a:xfrm>
          <a:prstGeom prst="rect">
            <a:avLst/>
          </a:prstGeom>
        </p:spPr>
        <p:txBody>
          <a:bodyPr vert="horz" lIns="92199" tIns="46099" rIns="92199" bIns="46099" rtlCol="0"/>
          <a:lstStyle>
            <a:lvl1pPr algn="l">
              <a:defRPr sz="1200"/>
            </a:lvl1pPr>
          </a:lstStyle>
          <a:p>
            <a:endParaRPr lang="it-IT"/>
          </a:p>
        </p:txBody>
      </p:sp>
      <p:sp>
        <p:nvSpPr>
          <p:cNvPr id="3" name="Segnaposto data 2"/>
          <p:cNvSpPr>
            <a:spLocks noGrp="1"/>
          </p:cNvSpPr>
          <p:nvPr>
            <p:ph type="dt" sz="quarter" idx="1"/>
          </p:nvPr>
        </p:nvSpPr>
        <p:spPr>
          <a:xfrm>
            <a:off x="3888347" y="1"/>
            <a:ext cx="2975988" cy="500385"/>
          </a:xfrm>
          <a:prstGeom prst="rect">
            <a:avLst/>
          </a:prstGeom>
        </p:spPr>
        <p:txBody>
          <a:bodyPr vert="horz" lIns="92199" tIns="46099" rIns="92199" bIns="46099" rtlCol="0"/>
          <a:lstStyle>
            <a:lvl1pPr algn="r">
              <a:defRPr sz="1200"/>
            </a:lvl1pPr>
          </a:lstStyle>
          <a:p>
            <a:fld id="{61F10B00-9663-4F2E-9C8E-19B4EBDD07F8}" type="datetimeFigureOut">
              <a:rPr lang="it-IT" smtClean="0"/>
              <a:pPr/>
              <a:t>09/04/2019</a:t>
            </a:fld>
            <a:endParaRPr lang="it-IT"/>
          </a:p>
        </p:txBody>
      </p:sp>
      <p:sp>
        <p:nvSpPr>
          <p:cNvPr id="4" name="Segnaposto piè di pagina 3"/>
          <p:cNvSpPr>
            <a:spLocks noGrp="1"/>
          </p:cNvSpPr>
          <p:nvPr>
            <p:ph type="ftr" sz="quarter" idx="2"/>
          </p:nvPr>
        </p:nvSpPr>
        <p:spPr>
          <a:xfrm>
            <a:off x="0" y="9494507"/>
            <a:ext cx="2975988" cy="500384"/>
          </a:xfrm>
          <a:prstGeom prst="rect">
            <a:avLst/>
          </a:prstGeom>
        </p:spPr>
        <p:txBody>
          <a:bodyPr vert="horz" lIns="92199" tIns="46099" rIns="92199" bIns="46099" rtlCol="0" anchor="b"/>
          <a:lstStyle>
            <a:lvl1pPr algn="l">
              <a:defRPr sz="1200"/>
            </a:lvl1pPr>
          </a:lstStyle>
          <a:p>
            <a:endParaRPr lang="it-IT"/>
          </a:p>
        </p:txBody>
      </p:sp>
      <p:sp>
        <p:nvSpPr>
          <p:cNvPr id="5" name="Segnaposto numero diapositiva 4"/>
          <p:cNvSpPr>
            <a:spLocks noGrp="1"/>
          </p:cNvSpPr>
          <p:nvPr>
            <p:ph type="sldNum" sz="quarter" idx="3"/>
          </p:nvPr>
        </p:nvSpPr>
        <p:spPr>
          <a:xfrm>
            <a:off x="3888347" y="9494507"/>
            <a:ext cx="2975988" cy="500384"/>
          </a:xfrm>
          <a:prstGeom prst="rect">
            <a:avLst/>
          </a:prstGeom>
        </p:spPr>
        <p:txBody>
          <a:bodyPr vert="horz" lIns="92199" tIns="46099" rIns="92199" bIns="46099" rtlCol="0" anchor="b"/>
          <a:lstStyle>
            <a:lvl1pPr algn="r">
              <a:defRPr sz="1200"/>
            </a:lvl1pPr>
          </a:lstStyle>
          <a:p>
            <a:fld id="{8519AD18-ECDA-4DB5-8967-9428662AE8D4}" type="slidenum">
              <a:rPr lang="it-IT" smtClean="0"/>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5240" cy="499825"/>
          </a:xfrm>
          <a:prstGeom prst="rect">
            <a:avLst/>
          </a:prstGeom>
        </p:spPr>
        <p:txBody>
          <a:bodyPr vert="horz" lIns="92199" tIns="46099" rIns="92199" bIns="46099" rtlCol="0"/>
          <a:lstStyle>
            <a:lvl1pPr algn="l">
              <a:defRPr sz="1200"/>
            </a:lvl1pPr>
          </a:lstStyle>
          <a:p>
            <a:endParaRPr lang="it-IT"/>
          </a:p>
        </p:txBody>
      </p:sp>
      <p:sp>
        <p:nvSpPr>
          <p:cNvPr id="3" name="Segnaposto data 2"/>
          <p:cNvSpPr>
            <a:spLocks noGrp="1"/>
          </p:cNvSpPr>
          <p:nvPr>
            <p:ph type="dt" idx="1"/>
          </p:nvPr>
        </p:nvSpPr>
        <p:spPr>
          <a:xfrm>
            <a:off x="3889110" y="1"/>
            <a:ext cx="2975240" cy="499825"/>
          </a:xfrm>
          <a:prstGeom prst="rect">
            <a:avLst/>
          </a:prstGeom>
        </p:spPr>
        <p:txBody>
          <a:bodyPr vert="horz" lIns="92199" tIns="46099" rIns="92199" bIns="46099" rtlCol="0"/>
          <a:lstStyle>
            <a:lvl1pPr algn="r">
              <a:defRPr sz="1200"/>
            </a:lvl1pPr>
          </a:lstStyle>
          <a:p>
            <a:fld id="{24B0438A-B618-4B5C-B6E9-2513F72B1638}" type="datetimeFigureOut">
              <a:rPr lang="it-IT" smtClean="0"/>
              <a:pPr/>
              <a:t>09/04/2019</a:t>
            </a:fld>
            <a:endParaRPr lang="it-IT"/>
          </a:p>
        </p:txBody>
      </p:sp>
      <p:sp>
        <p:nvSpPr>
          <p:cNvPr id="4" name="Segnaposto immagine diapositiva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2199" tIns="46099" rIns="92199" bIns="46099" rtlCol="0" anchor="ctr"/>
          <a:lstStyle/>
          <a:p>
            <a:endParaRPr lang="it-IT"/>
          </a:p>
        </p:txBody>
      </p:sp>
      <p:sp>
        <p:nvSpPr>
          <p:cNvPr id="5" name="Segnaposto note 4"/>
          <p:cNvSpPr>
            <a:spLocks noGrp="1"/>
          </p:cNvSpPr>
          <p:nvPr>
            <p:ph type="body" sz="quarter" idx="3"/>
          </p:nvPr>
        </p:nvSpPr>
        <p:spPr>
          <a:xfrm>
            <a:off x="686595" y="4748332"/>
            <a:ext cx="5492750" cy="4498420"/>
          </a:xfrm>
          <a:prstGeom prst="rect">
            <a:avLst/>
          </a:prstGeom>
        </p:spPr>
        <p:txBody>
          <a:bodyPr vert="horz" lIns="92199" tIns="46099" rIns="92199" bIns="46099"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94928"/>
            <a:ext cx="2975240" cy="499825"/>
          </a:xfrm>
          <a:prstGeom prst="rect">
            <a:avLst/>
          </a:prstGeom>
        </p:spPr>
        <p:txBody>
          <a:bodyPr vert="horz" lIns="92199" tIns="46099" rIns="92199" bIns="46099" rtlCol="0" anchor="b"/>
          <a:lstStyle>
            <a:lvl1pPr algn="l">
              <a:defRPr sz="1200"/>
            </a:lvl1pPr>
          </a:lstStyle>
          <a:p>
            <a:endParaRPr lang="it-IT"/>
          </a:p>
        </p:txBody>
      </p:sp>
      <p:sp>
        <p:nvSpPr>
          <p:cNvPr id="7" name="Segnaposto numero diapositiva 6"/>
          <p:cNvSpPr>
            <a:spLocks noGrp="1"/>
          </p:cNvSpPr>
          <p:nvPr>
            <p:ph type="sldNum" sz="quarter" idx="5"/>
          </p:nvPr>
        </p:nvSpPr>
        <p:spPr>
          <a:xfrm>
            <a:off x="3889110" y="9494928"/>
            <a:ext cx="2975240" cy="499825"/>
          </a:xfrm>
          <a:prstGeom prst="rect">
            <a:avLst/>
          </a:prstGeom>
        </p:spPr>
        <p:txBody>
          <a:bodyPr vert="horz" lIns="92199" tIns="46099" rIns="92199" bIns="46099" rtlCol="0" anchor="b"/>
          <a:lstStyle>
            <a:lvl1pPr algn="r">
              <a:defRPr sz="1200"/>
            </a:lvl1pPr>
          </a:lstStyle>
          <a:p>
            <a:fld id="{4E3A36B3-A841-4F73-8197-A7DDA85AAF71}"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1D19456-3E74-4348-BF11-2C7C9A58E8A6}" type="datetime1">
              <a:rPr lang="it-IT" smtClean="0"/>
              <a:t>09/04/2019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D5922D-A522-46E7-A0DD-6EF87B4440DD}" type="slidenum">
              <a:rPr lang="it-IT" smtClean="0"/>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87A1258-009F-4AE2-9E40-94D11339DEC8}" type="datetime1">
              <a:rPr lang="it-IT" smtClean="0"/>
              <a:t>09/04/2019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D5922D-A522-46E7-A0DD-6EF87B4440DD}"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2"/>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77D887-77BC-492E-8D1A-5F154EA2A153}" type="datetime1">
              <a:rPr lang="it-IT" smtClean="0"/>
              <a:t>09/04/2019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D5922D-A522-46E7-A0DD-6EF87B4440DD}"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59AD6DCB-DEAA-4CCE-93AB-013BE462514B}" type="datetime1">
              <a:rPr lang="it-IT" smtClean="0"/>
              <a:t>09/04/2019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D5922D-A522-46E7-A0DD-6EF87B4440DD}" type="slidenum">
              <a:rPr lang="it-IT" smtClean="0"/>
              <a:pPr/>
              <a:t>‹#›</a:t>
            </a:fld>
            <a:endParaRPr lang="it-IT"/>
          </a:p>
        </p:txBody>
      </p:sp>
      <p:pic>
        <p:nvPicPr>
          <p:cNvPr id="8" name="Immagine 7" descr="ITALIA-MALTA_IT+EN_+FUND_RGB.jpg"/>
          <p:cNvPicPr>
            <a:picLocks noChangeAspect="1"/>
          </p:cNvPicPr>
          <p:nvPr userDrawn="1"/>
        </p:nvPicPr>
        <p:blipFill>
          <a:blip r:embed="rId2" cstate="print"/>
          <a:stretch>
            <a:fillRect/>
          </a:stretch>
        </p:blipFill>
        <p:spPr>
          <a:xfrm>
            <a:off x="6948472" y="158002"/>
            <a:ext cx="1872000" cy="750718"/>
          </a:xfrm>
          <a:prstGeom prst="rect">
            <a:avLst/>
          </a:prstGeom>
        </p:spPr>
      </p:pic>
      <p:pic>
        <p:nvPicPr>
          <p:cNvPr id="9" name="Immagine 8"/>
          <p:cNvPicPr>
            <a:picLocks noChangeAspect="1"/>
          </p:cNvPicPr>
          <p:nvPr userDrawn="1"/>
        </p:nvPicPr>
        <p:blipFill>
          <a:blip r:embed="rId3" cstate="print"/>
          <a:srcRect l="20024" t="32553" r="39184" b="21915"/>
          <a:stretch>
            <a:fillRect/>
          </a:stretch>
        </p:blipFill>
        <p:spPr bwMode="auto">
          <a:xfrm>
            <a:off x="1" y="5778000"/>
            <a:ext cx="1722494" cy="10800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3904A52-3586-4564-BA68-CD9C9FADF017}" type="datetime1">
              <a:rPr lang="it-IT" smtClean="0"/>
              <a:t>09/04/2019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3D5922D-A522-46E7-A0DD-6EF87B4440DD}" type="slidenum">
              <a:rPr lang="it-IT" smtClean="0"/>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24DED68-6D04-47C1-8F92-848131D4144E}" type="datetime1">
              <a:rPr lang="it-IT" smtClean="0"/>
              <a:t>09/04/2019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D5922D-A522-46E7-A0DD-6EF87B4440DD}"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13E3134-216A-423F-8B6B-34CB0CFF7738}" type="datetime1">
              <a:rPr lang="it-IT" smtClean="0"/>
              <a:t>09/04/2019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3D5922D-A522-46E7-A0DD-6EF87B4440DD}"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9CF00C1-D0B5-4BC3-9010-AC751FA1BBB4}" type="datetime1">
              <a:rPr lang="it-IT" smtClean="0"/>
              <a:t>09/04/2019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3D5922D-A522-46E7-A0DD-6EF87B4440DD}"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D6E03D-9E3B-40A9-B5B5-930CC11FA8F7}" type="datetime1">
              <a:rPr lang="it-IT" smtClean="0"/>
              <a:t>09/04/2019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3D5922D-A522-46E7-A0DD-6EF87B4440DD}"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594FF3-CAB2-426E-A119-64DF635695A6}" type="datetime1">
              <a:rPr lang="it-IT" smtClean="0"/>
              <a:t>09/04/2019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D5922D-A522-46E7-A0DD-6EF87B4440DD}"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B49DDAF-3317-41AE-ABEA-35DC6D95BB25}" type="datetime1">
              <a:rPr lang="it-IT" smtClean="0"/>
              <a:t>09/04/2019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3D5922D-A522-46E7-A0DD-6EF87B4440DD}"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2621C4-EE1B-4AC0-B7A2-F0EB9F13402D}" type="datetime1">
              <a:rPr lang="it-IT" smtClean="0"/>
              <a:t>09/04/2019</a:t>
            </a:fld>
            <a:endParaRPr lang="it-IT"/>
          </a:p>
        </p:txBody>
      </p:sp>
      <p:sp>
        <p:nvSpPr>
          <p:cNvPr id="5" name="Segnaposto piè di pagina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5922D-A522-46E7-A0DD-6EF87B4440DD}"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4016" y="2132858"/>
            <a:ext cx="8892480" cy="2232246"/>
          </a:xfrm>
        </p:spPr>
        <p:txBody>
          <a:bodyPr>
            <a:normAutofit/>
          </a:bodyPr>
          <a:lstStyle/>
          <a:p>
            <a:r>
              <a:rPr lang="en-GB" sz="2400" dirty="0">
                <a:solidFill>
                  <a:srgbClr val="04047E"/>
                </a:solidFill>
                <a:latin typeface="open sans"/>
              </a:rPr>
              <a:t/>
            </a:r>
            <a:br>
              <a:rPr lang="en-GB" sz="2400" dirty="0">
                <a:solidFill>
                  <a:srgbClr val="04047E"/>
                </a:solidFill>
                <a:latin typeface="open sans"/>
              </a:rPr>
            </a:br>
            <a:r>
              <a:rPr lang="en-GB" sz="3200" b="1" dirty="0" smtClean="0">
                <a:solidFill>
                  <a:srgbClr val="04047E"/>
                </a:solidFill>
                <a:latin typeface="open sans"/>
              </a:rPr>
              <a:t/>
            </a:r>
            <a:br>
              <a:rPr lang="en-GB" sz="3200" b="1" dirty="0" smtClean="0">
                <a:solidFill>
                  <a:srgbClr val="04047E"/>
                </a:solidFill>
                <a:latin typeface="open sans"/>
              </a:rPr>
            </a:br>
            <a:r>
              <a:rPr lang="en-GB" sz="3200" b="1" dirty="0" smtClean="0">
                <a:solidFill>
                  <a:srgbClr val="04047E"/>
                </a:solidFill>
                <a:latin typeface="open sans"/>
              </a:rPr>
              <a:t>5.3 Graphic Design Considerations</a:t>
            </a:r>
            <a:br>
              <a:rPr lang="en-GB" sz="3200" b="1" dirty="0" smtClean="0">
                <a:solidFill>
                  <a:srgbClr val="04047E"/>
                </a:solidFill>
                <a:latin typeface="open sans"/>
              </a:rPr>
            </a:br>
            <a:r>
              <a:rPr lang="en-GB" sz="3200" b="1" dirty="0" smtClean="0">
                <a:solidFill>
                  <a:srgbClr val="04047E"/>
                </a:solidFill>
                <a:latin typeface="open sans"/>
              </a:rPr>
              <a:t>for a successful Business Plan</a:t>
            </a:r>
            <a:endParaRPr lang="it-IT" sz="2000" i="1" dirty="0">
              <a:solidFill>
                <a:srgbClr val="04047E"/>
              </a:solidFill>
              <a:latin typeface="open sans"/>
            </a:endParaRPr>
          </a:p>
        </p:txBody>
      </p:sp>
      <p:sp>
        <p:nvSpPr>
          <p:cNvPr id="15" name="Rettangolo 14"/>
          <p:cNvSpPr/>
          <p:nvPr/>
        </p:nvSpPr>
        <p:spPr>
          <a:xfrm>
            <a:off x="0" y="5814000"/>
            <a:ext cx="9144000" cy="1044000"/>
          </a:xfrm>
          <a:prstGeom prst="rect">
            <a:avLst/>
          </a:prstGeom>
          <a:solidFill>
            <a:srgbClr val="0124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2267744" y="5949281"/>
            <a:ext cx="5976664" cy="738664"/>
          </a:xfrm>
          <a:prstGeom prst="rect">
            <a:avLst/>
          </a:prstGeom>
          <a:noFill/>
        </p:spPr>
        <p:txBody>
          <a:bodyPr wrap="square" rtlCol="0">
            <a:spAutoFit/>
          </a:bodyPr>
          <a:lstStyle/>
          <a:p>
            <a:pPr algn="r"/>
            <a:r>
              <a:rPr lang="it-IT" b="1" dirty="0">
                <a:solidFill>
                  <a:schemeClr val="bg1"/>
                </a:solidFill>
                <a:latin typeface="open sans"/>
              </a:rPr>
              <a:t>Professor Russell </a:t>
            </a:r>
            <a:r>
              <a:rPr lang="it-IT" b="1" dirty="0" smtClean="0">
                <a:solidFill>
                  <a:schemeClr val="bg1"/>
                </a:solidFill>
                <a:latin typeface="open sans"/>
              </a:rPr>
              <a:t>Smith</a:t>
            </a:r>
            <a:endParaRPr lang="it-IT" b="1" dirty="0">
              <a:solidFill>
                <a:schemeClr val="bg1"/>
              </a:solidFill>
              <a:latin typeface="open sans"/>
            </a:endParaRPr>
          </a:p>
          <a:p>
            <a:pPr algn="r"/>
            <a:r>
              <a:rPr lang="it-IT" sz="1200" dirty="0">
                <a:solidFill>
                  <a:schemeClr val="bg1"/>
                </a:solidFill>
                <a:latin typeface="open sans"/>
              </a:rPr>
              <a:t>Centre for Entrepreneurship and Business Incubation, University of Malta</a:t>
            </a:r>
          </a:p>
          <a:p>
            <a:pPr algn="r"/>
            <a:r>
              <a:rPr lang="it-IT" sz="1200" dirty="0">
                <a:solidFill>
                  <a:schemeClr val="bg1"/>
                </a:solidFill>
                <a:latin typeface="open sans"/>
              </a:rPr>
              <a:t>www.um.edu.mt/cebi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5" y="312886"/>
            <a:ext cx="3925559" cy="19639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200" dirty="0" smtClean="0">
                <a:solidFill>
                  <a:schemeClr val="bg1"/>
                </a:solidFill>
                <a:latin typeface="open sans"/>
              </a:rPr>
              <a:t> </a:t>
            </a:r>
            <a:r>
              <a:rPr lang="it-IT" sz="3200" dirty="0" smtClean="0">
                <a:solidFill>
                  <a:schemeClr val="bg1"/>
                </a:solidFill>
                <a:latin typeface="open sans"/>
              </a:rPr>
              <a:t>Pairing fonts</a:t>
            </a:r>
            <a:endParaRPr lang="it-IT" sz="3200" dirty="0">
              <a:solidFill>
                <a:schemeClr val="bg1"/>
              </a:solidFill>
              <a:latin typeface="open sans"/>
            </a:endParaRPr>
          </a:p>
        </p:txBody>
      </p:sp>
      <p:sp>
        <p:nvSpPr>
          <p:cNvPr id="8" name="Segnaposto contenuto 7"/>
          <p:cNvSpPr>
            <a:spLocks noGrp="1"/>
          </p:cNvSpPr>
          <p:nvPr>
            <p:ph idx="1"/>
          </p:nvPr>
        </p:nvSpPr>
        <p:spPr>
          <a:xfrm>
            <a:off x="395536" y="1124744"/>
            <a:ext cx="8507288" cy="4608512"/>
          </a:xfrm>
          <a:solidFill>
            <a:schemeClr val="bg1"/>
          </a:solidFill>
        </p:spPr>
        <p:txBody>
          <a:bodyPr>
            <a:noAutofit/>
          </a:bodyPr>
          <a:lstStyle/>
          <a:p>
            <a:r>
              <a:rPr lang="en-GB" sz="2800" dirty="0">
                <a:solidFill>
                  <a:srgbClr val="04047E"/>
                </a:solidFill>
              </a:rPr>
              <a:t>One trick that designers use is to pair fonts in a complementary fashion</a:t>
            </a:r>
          </a:p>
          <a:p>
            <a:r>
              <a:rPr lang="en-GB" sz="2800" dirty="0">
                <a:solidFill>
                  <a:srgbClr val="04047E"/>
                </a:solidFill>
              </a:rPr>
              <a:t>And so you might use a sans serif font for a heading and a serif font for main body text.  Or vice versa</a:t>
            </a:r>
          </a:p>
          <a:p>
            <a:r>
              <a:rPr lang="en-GB" sz="2800" dirty="0">
                <a:solidFill>
                  <a:srgbClr val="04047E"/>
                </a:solidFill>
              </a:rPr>
              <a:t>A safe combination for online reading is said to be Arial for the body text and Times New Roman for the headings</a:t>
            </a:r>
          </a:p>
          <a:p>
            <a:r>
              <a:rPr lang="en-GB" sz="2800" dirty="0">
                <a:solidFill>
                  <a:srgbClr val="04047E"/>
                </a:solidFill>
              </a:rPr>
              <a:t>Whatever you choose, don’t use more than two fonts for your design</a:t>
            </a:r>
          </a:p>
          <a:p>
            <a:endParaRPr lang="it-IT" sz="2800" dirty="0" smtClean="0">
              <a:solidFill>
                <a:srgbClr val="04047E"/>
              </a:solidFill>
            </a:endParaRPr>
          </a:p>
          <a:p>
            <a:pPr lvl="1"/>
            <a:endParaRPr lang="it-IT" sz="2400" dirty="0" smtClean="0">
              <a:solidFill>
                <a:srgbClr val="04047E"/>
              </a:solidFill>
            </a:endParaRPr>
          </a:p>
          <a:p>
            <a:endParaRPr lang="it-IT" sz="2400" dirty="0" smtClean="0">
              <a:solidFill>
                <a:srgbClr val="04047E"/>
              </a:solidFill>
            </a:endParaRPr>
          </a:p>
          <a:p>
            <a:endParaRPr lang="it-IT" dirty="0" smtClean="0">
              <a:solidFill>
                <a:srgbClr val="04047E"/>
              </a:solidFill>
            </a:endParaRPr>
          </a:p>
          <a:p>
            <a:endParaRPr lang="it-IT" dirty="0">
              <a:solidFill>
                <a:srgbClr val="04047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339733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200" dirty="0" smtClean="0">
                <a:solidFill>
                  <a:schemeClr val="bg1"/>
                </a:solidFill>
                <a:latin typeface="open sans"/>
              </a:rPr>
              <a:t>Using just one font</a:t>
            </a:r>
            <a:endParaRPr lang="it-IT" sz="3200" dirty="0">
              <a:solidFill>
                <a:schemeClr val="bg1"/>
              </a:solidFill>
              <a:latin typeface="open sans"/>
            </a:endParaRPr>
          </a:p>
        </p:txBody>
      </p:sp>
      <p:sp>
        <p:nvSpPr>
          <p:cNvPr id="8" name="Segnaposto contenuto 7"/>
          <p:cNvSpPr>
            <a:spLocks noGrp="1"/>
          </p:cNvSpPr>
          <p:nvPr>
            <p:ph idx="1"/>
          </p:nvPr>
        </p:nvSpPr>
        <p:spPr>
          <a:xfrm>
            <a:off x="395536" y="1124744"/>
            <a:ext cx="8507288" cy="4608512"/>
          </a:xfrm>
          <a:solidFill>
            <a:schemeClr val="bg1"/>
          </a:solidFill>
        </p:spPr>
        <p:txBody>
          <a:bodyPr>
            <a:noAutofit/>
          </a:bodyPr>
          <a:lstStyle/>
          <a:p>
            <a:pPr marL="0" indent="0">
              <a:buNone/>
            </a:pPr>
            <a:endParaRPr lang="en-GB" dirty="0" smtClean="0">
              <a:solidFill>
                <a:srgbClr val="04047E"/>
              </a:solidFill>
            </a:endParaRPr>
          </a:p>
          <a:p>
            <a:pPr marL="0" indent="0">
              <a:buNone/>
            </a:pPr>
            <a:r>
              <a:rPr lang="en-GB" dirty="0" smtClean="0">
                <a:solidFill>
                  <a:srgbClr val="04047E"/>
                </a:solidFill>
              </a:rPr>
              <a:t>Staying </a:t>
            </a:r>
            <a:r>
              <a:rPr lang="en-GB" dirty="0">
                <a:solidFill>
                  <a:srgbClr val="04047E"/>
                </a:solidFill>
              </a:rPr>
              <a:t>with Calibri, </a:t>
            </a:r>
            <a:r>
              <a:rPr lang="en-GB" dirty="0" smtClean="0">
                <a:solidFill>
                  <a:srgbClr val="04047E"/>
                </a:solidFill>
              </a:rPr>
              <a:t>and just two colours, look </a:t>
            </a:r>
            <a:r>
              <a:rPr lang="en-GB" dirty="0">
                <a:solidFill>
                  <a:srgbClr val="04047E"/>
                </a:solidFill>
              </a:rPr>
              <a:t>what you can do:</a:t>
            </a:r>
          </a:p>
          <a:p>
            <a:endParaRPr lang="en-GB" dirty="0">
              <a:latin typeface="Calibri" panose="020F0502020204030204" pitchFamily="34" charset="0"/>
            </a:endParaRPr>
          </a:p>
          <a:p>
            <a:pPr marL="514350" indent="-514350">
              <a:buAutoNum type="arabicPlain" startAt="3"/>
            </a:pPr>
            <a:r>
              <a:rPr lang="en-GB" dirty="0">
                <a:solidFill>
                  <a:srgbClr val="C00000"/>
                </a:solidFill>
                <a:latin typeface="Calibri" panose="020F0502020204030204" pitchFamily="34" charset="0"/>
              </a:rPr>
              <a:t>    </a:t>
            </a:r>
            <a:r>
              <a:rPr lang="en-GB" b="1" dirty="0">
                <a:solidFill>
                  <a:srgbClr val="C00000"/>
                </a:solidFill>
                <a:latin typeface="Calibri" panose="020F0502020204030204" pitchFamily="34" charset="0"/>
              </a:rPr>
              <a:t>Business Opportunity</a:t>
            </a:r>
          </a:p>
          <a:p>
            <a:pPr marL="0" indent="0">
              <a:buNone/>
            </a:pPr>
            <a:r>
              <a:rPr lang="en-GB" sz="2800" i="1" dirty="0">
                <a:latin typeface="Calibri" panose="020F0502020204030204" pitchFamily="34" charset="0"/>
              </a:rPr>
              <a:t>3.1 	Market Description</a:t>
            </a:r>
          </a:p>
          <a:p>
            <a:pPr marL="0" indent="0">
              <a:buNone/>
            </a:pPr>
            <a:r>
              <a:rPr lang="en-GB" sz="2800" dirty="0">
                <a:latin typeface="Calibri" panose="020F0502020204030204" pitchFamily="34" charset="0"/>
              </a:rPr>
              <a:t>	</a:t>
            </a:r>
            <a:r>
              <a:rPr lang="en-GB" sz="2400" dirty="0">
                <a:latin typeface="Calibri" panose="020F0502020204030204" pitchFamily="34" charset="0"/>
              </a:rPr>
              <a:t>The marketplace that XYZ Ltd will trade </a:t>
            </a:r>
            <a:r>
              <a:rPr lang="en-GB" sz="2400" dirty="0" smtClean="0">
                <a:latin typeface="Calibri" panose="020F0502020204030204" pitchFamily="34" charset="0"/>
              </a:rPr>
              <a:t>in is </a:t>
            </a:r>
            <a:r>
              <a:rPr lang="en-GB" sz="2400" dirty="0">
                <a:latin typeface="Calibri" panose="020F0502020204030204" pitchFamily="34" charset="0"/>
              </a:rPr>
              <a:t>a </a:t>
            </a:r>
            <a:r>
              <a:rPr lang="en-GB" sz="2400" dirty="0" smtClean="0">
                <a:latin typeface="Calibri" panose="020F0502020204030204" pitchFamily="34" charset="0"/>
              </a:rPr>
              <a:t>diverse </a:t>
            </a:r>
            <a:r>
              <a:rPr lang="en-GB" sz="2400" dirty="0">
                <a:latin typeface="Calibri" panose="020F0502020204030204" pitchFamily="34" charset="0"/>
              </a:rPr>
              <a:t>one </a:t>
            </a:r>
            <a:r>
              <a:rPr lang="en-GB" sz="2400" dirty="0" smtClean="0">
                <a:latin typeface="Calibri" panose="020F0502020204030204" pitchFamily="34" charset="0"/>
              </a:rPr>
              <a:t>	that comprises </a:t>
            </a:r>
            <a:r>
              <a:rPr lang="en-GB" sz="2400" dirty="0">
                <a:latin typeface="Calibri" panose="020F0502020204030204" pitchFamily="34" charset="0"/>
              </a:rPr>
              <a:t>four key sectors </a:t>
            </a:r>
            <a:r>
              <a:rPr lang="en-GB" sz="2400" dirty="0" smtClean="0">
                <a:latin typeface="Calibri" panose="020F0502020204030204" pitchFamily="34" charset="0"/>
              </a:rPr>
              <a:t>spread </a:t>
            </a:r>
            <a:r>
              <a:rPr lang="en-GB" sz="2400" dirty="0">
                <a:latin typeface="Calibri" panose="020F0502020204030204" pitchFamily="34" charset="0"/>
              </a:rPr>
              <a:t>over three main </a:t>
            </a:r>
            <a:r>
              <a:rPr lang="en-GB" sz="2400" dirty="0" smtClean="0">
                <a:latin typeface="Calibri" panose="020F0502020204030204" pitchFamily="34" charset="0"/>
              </a:rPr>
              <a:t>	territories</a:t>
            </a:r>
            <a:r>
              <a:rPr lang="en-GB" sz="2400" dirty="0">
                <a:latin typeface="Calibri" panose="020F0502020204030204" pitchFamily="34" charset="0"/>
              </a:rPr>
              <a:t>.</a:t>
            </a:r>
          </a:p>
          <a:p>
            <a:endParaRPr lang="it-IT" sz="2800" dirty="0" smtClean="0">
              <a:solidFill>
                <a:srgbClr val="04047E"/>
              </a:solidFill>
              <a:latin typeface="Calibri" panose="020F0502020204030204" pitchFamily="34" charset="0"/>
            </a:endParaRPr>
          </a:p>
          <a:p>
            <a:pPr lvl="1"/>
            <a:endParaRPr lang="it-IT" sz="2400" dirty="0" smtClean="0">
              <a:solidFill>
                <a:srgbClr val="04047E"/>
              </a:solidFill>
              <a:latin typeface="Calibri" panose="020F0502020204030204" pitchFamily="34" charset="0"/>
            </a:endParaRPr>
          </a:p>
          <a:p>
            <a:endParaRPr lang="it-IT" sz="2400" dirty="0" smtClean="0">
              <a:solidFill>
                <a:srgbClr val="04047E"/>
              </a:solidFill>
            </a:endParaRPr>
          </a:p>
          <a:p>
            <a:endParaRPr lang="it-IT" dirty="0" smtClean="0">
              <a:solidFill>
                <a:srgbClr val="04047E"/>
              </a:solidFill>
            </a:endParaRPr>
          </a:p>
          <a:p>
            <a:endParaRPr lang="it-IT" dirty="0">
              <a:solidFill>
                <a:srgbClr val="04047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493773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200" dirty="0" smtClean="0">
                <a:solidFill>
                  <a:schemeClr val="bg1"/>
                </a:solidFill>
                <a:latin typeface="open sans"/>
              </a:rPr>
              <a:t> </a:t>
            </a:r>
            <a:r>
              <a:rPr lang="it-IT" sz="3200" dirty="0" smtClean="0">
                <a:solidFill>
                  <a:schemeClr val="bg1"/>
                </a:solidFill>
                <a:latin typeface="open sans"/>
              </a:rPr>
              <a:t>Academic journals</a:t>
            </a:r>
            <a:endParaRPr lang="it-IT" sz="3200" dirty="0">
              <a:solidFill>
                <a:schemeClr val="bg1"/>
              </a:solidFill>
              <a:latin typeface="open sans"/>
            </a:endParaRPr>
          </a:p>
        </p:txBody>
      </p:sp>
      <p:sp>
        <p:nvSpPr>
          <p:cNvPr id="8" name="Segnaposto contenuto 7"/>
          <p:cNvSpPr>
            <a:spLocks noGrp="1"/>
          </p:cNvSpPr>
          <p:nvPr>
            <p:ph idx="1"/>
          </p:nvPr>
        </p:nvSpPr>
        <p:spPr>
          <a:xfrm>
            <a:off x="395536" y="1340768"/>
            <a:ext cx="3312368" cy="4104456"/>
          </a:xfrm>
          <a:solidFill>
            <a:schemeClr val="bg1"/>
          </a:solidFill>
        </p:spPr>
        <p:txBody>
          <a:bodyPr>
            <a:noAutofit/>
          </a:bodyPr>
          <a:lstStyle/>
          <a:p>
            <a:r>
              <a:rPr lang="en-GB" sz="2400" dirty="0">
                <a:solidFill>
                  <a:srgbClr val="04047E"/>
                </a:solidFill>
              </a:rPr>
              <a:t>The learned journal page layout is business-like and a good reference point for academics wishing to create business documents</a:t>
            </a:r>
          </a:p>
          <a:p>
            <a:r>
              <a:rPr lang="en-GB" sz="2400" dirty="0" smtClean="0">
                <a:solidFill>
                  <a:srgbClr val="04047E"/>
                </a:solidFill>
              </a:rPr>
              <a:t>But probably </a:t>
            </a:r>
            <a:r>
              <a:rPr lang="en-GB" sz="2400" dirty="0">
                <a:solidFill>
                  <a:srgbClr val="04047E"/>
                </a:solidFill>
              </a:rPr>
              <a:t>too much text per page for a business plan</a:t>
            </a:r>
          </a:p>
          <a:p>
            <a:endParaRPr lang="en-GB" sz="2400" dirty="0">
              <a:solidFill>
                <a:srgbClr val="04047E"/>
              </a:solidFill>
            </a:endParaRPr>
          </a:p>
          <a:p>
            <a:endParaRPr lang="it-IT" sz="2400" dirty="0" smtClean="0">
              <a:solidFill>
                <a:srgbClr val="04047E"/>
              </a:solidFill>
            </a:endParaRPr>
          </a:p>
          <a:p>
            <a:endParaRPr lang="it-IT" sz="2400" dirty="0" smtClean="0">
              <a:solidFill>
                <a:srgbClr val="04047E"/>
              </a:solidFill>
            </a:endParaRPr>
          </a:p>
          <a:p>
            <a:endParaRPr lang="it-IT" dirty="0" smtClean="0">
              <a:solidFill>
                <a:srgbClr val="04047E"/>
              </a:solidFill>
            </a:endParaRPr>
          </a:p>
          <a:p>
            <a:endParaRPr lang="it-IT" dirty="0">
              <a:solidFill>
                <a:srgbClr val="04047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3" y="1124743"/>
            <a:ext cx="3858736" cy="51292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30819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347048" cy="659185"/>
          </a:xfrm>
          <a:solidFill>
            <a:srgbClr val="01247D"/>
          </a:solidFill>
        </p:spPr>
        <p:txBody>
          <a:bodyPr>
            <a:noAutofit/>
          </a:bodyPr>
          <a:lstStyle/>
          <a:p>
            <a:pPr algn="l"/>
            <a:r>
              <a:rPr lang="it-IT" sz="3200" dirty="0" smtClean="0">
                <a:solidFill>
                  <a:schemeClr val="bg1"/>
                </a:solidFill>
                <a:latin typeface="open sans"/>
              </a:rPr>
              <a:t> </a:t>
            </a:r>
            <a:r>
              <a:rPr lang="it-IT" sz="3200" dirty="0" smtClean="0">
                <a:solidFill>
                  <a:schemeClr val="bg1"/>
                </a:solidFill>
                <a:latin typeface="open sans"/>
              </a:rPr>
              <a:t>Page layouts with grid definitions</a:t>
            </a:r>
            <a:endParaRPr lang="it-IT" sz="3200" dirty="0">
              <a:solidFill>
                <a:schemeClr val="bg1"/>
              </a:solidFill>
              <a:latin typeface="open sans"/>
            </a:endParaRPr>
          </a:p>
        </p:txBody>
      </p:sp>
      <p:sp>
        <p:nvSpPr>
          <p:cNvPr id="8" name="Segnaposto contenuto 7"/>
          <p:cNvSpPr>
            <a:spLocks noGrp="1"/>
          </p:cNvSpPr>
          <p:nvPr>
            <p:ph idx="1"/>
          </p:nvPr>
        </p:nvSpPr>
        <p:spPr>
          <a:xfrm>
            <a:off x="395535" y="1124744"/>
            <a:ext cx="4464497" cy="4608512"/>
          </a:xfrm>
          <a:solidFill>
            <a:schemeClr val="bg1"/>
          </a:solidFill>
        </p:spPr>
        <p:txBody>
          <a:bodyPr>
            <a:noAutofit/>
          </a:bodyPr>
          <a:lstStyle/>
          <a:p>
            <a:r>
              <a:rPr lang="en-GB" sz="2400" dirty="0">
                <a:solidFill>
                  <a:srgbClr val="04047E"/>
                </a:solidFill>
              </a:rPr>
              <a:t>Having a page layout template (or grid) is a good idea for a business document</a:t>
            </a:r>
          </a:p>
          <a:p>
            <a:r>
              <a:rPr lang="en-GB" sz="2400" dirty="0">
                <a:solidFill>
                  <a:srgbClr val="04047E"/>
                </a:solidFill>
              </a:rPr>
              <a:t>Having a two-column grid works well when one column is mainly white space (on the left in the example opposite)</a:t>
            </a:r>
          </a:p>
          <a:p>
            <a:r>
              <a:rPr lang="en-GB" sz="2400" dirty="0">
                <a:solidFill>
                  <a:srgbClr val="04047E"/>
                </a:solidFill>
              </a:rPr>
              <a:t>You can add summary points, pictures or graphs without </a:t>
            </a:r>
            <a:r>
              <a:rPr lang="en-GB" sz="2400" dirty="0" smtClean="0">
                <a:solidFill>
                  <a:srgbClr val="04047E"/>
                </a:solidFill>
              </a:rPr>
              <a:t>‘squeezing’ </a:t>
            </a:r>
            <a:r>
              <a:rPr lang="en-GB" sz="2400" dirty="0">
                <a:solidFill>
                  <a:srgbClr val="04047E"/>
                </a:solidFill>
              </a:rPr>
              <a:t>the body </a:t>
            </a:r>
            <a:r>
              <a:rPr lang="en-GB" sz="2400" dirty="0" smtClean="0">
                <a:solidFill>
                  <a:srgbClr val="04047E"/>
                </a:solidFill>
              </a:rPr>
              <a:t>text</a:t>
            </a:r>
            <a:endParaRPr lang="it-IT" sz="2400" dirty="0" smtClean="0">
              <a:solidFill>
                <a:srgbClr val="04047E"/>
              </a:solidFill>
            </a:endParaRPr>
          </a:p>
          <a:p>
            <a:pPr lvl="1"/>
            <a:endParaRPr lang="it-IT" sz="2400" dirty="0" smtClean="0">
              <a:solidFill>
                <a:srgbClr val="04047E"/>
              </a:solidFill>
            </a:endParaRPr>
          </a:p>
          <a:p>
            <a:endParaRPr lang="it-IT" sz="2400" dirty="0" smtClean="0">
              <a:solidFill>
                <a:srgbClr val="04047E"/>
              </a:solidFill>
            </a:endParaRPr>
          </a:p>
          <a:p>
            <a:endParaRPr lang="it-IT" dirty="0" smtClean="0">
              <a:solidFill>
                <a:srgbClr val="04047E"/>
              </a:solidFill>
            </a:endParaRPr>
          </a:p>
          <a:p>
            <a:endParaRPr lang="it-IT" dirty="0">
              <a:solidFill>
                <a:srgbClr val="04047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grpSp>
        <p:nvGrpSpPr>
          <p:cNvPr id="5" name="Group 4"/>
          <p:cNvGrpSpPr/>
          <p:nvPr/>
        </p:nvGrpSpPr>
        <p:grpSpPr>
          <a:xfrm>
            <a:off x="5148064" y="1349088"/>
            <a:ext cx="3456384" cy="4594385"/>
            <a:chOff x="4716016" y="2132855"/>
            <a:chExt cx="3034680" cy="4176714"/>
          </a:xfrm>
        </p:grpSpPr>
        <p:sp>
          <p:nvSpPr>
            <p:cNvPr id="6" name="Rectangle 5"/>
            <p:cNvSpPr/>
            <p:nvPr/>
          </p:nvSpPr>
          <p:spPr>
            <a:xfrm>
              <a:off x="4716016" y="2132856"/>
              <a:ext cx="3034680" cy="4176713"/>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3"/>
            <p:cNvSpPr txBox="1">
              <a:spLocks noChangeArrowheads="1"/>
            </p:cNvSpPr>
            <p:nvPr/>
          </p:nvSpPr>
          <p:spPr bwMode="auto">
            <a:xfrm>
              <a:off x="5436096" y="2132855"/>
              <a:ext cx="2170584" cy="417671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None/>
              </a:pPr>
              <a:endParaRPr lang="en-GB" sz="1000" b="1" dirty="0"/>
            </a:p>
            <a:p>
              <a:pPr marL="0" indent="0" fontAlgn="auto">
                <a:spcAft>
                  <a:spcPts val="0"/>
                </a:spcAft>
                <a:buNone/>
              </a:pPr>
              <a:r>
                <a:rPr lang="en-GB" sz="600" b="1" i="1" dirty="0" smtClean="0"/>
                <a:t>XYZ Ltd - Business Plan – 2013~2016</a:t>
              </a:r>
            </a:p>
            <a:p>
              <a:pPr marL="0" indent="0" fontAlgn="auto">
                <a:spcAft>
                  <a:spcPts val="0"/>
                </a:spcAft>
                <a:buNone/>
              </a:pPr>
              <a:r>
                <a:rPr lang="en-GB" sz="1000" b="1" dirty="0" smtClean="0"/>
                <a:t>__________________________________</a:t>
              </a:r>
            </a:p>
            <a:p>
              <a:pPr marL="0" indent="0" fontAlgn="auto">
                <a:spcAft>
                  <a:spcPts val="0"/>
                </a:spcAft>
                <a:buNone/>
              </a:pPr>
              <a:endParaRPr lang="en-GB" sz="1100" b="1" dirty="0"/>
            </a:p>
            <a:p>
              <a:pPr marL="0" indent="0" fontAlgn="auto">
                <a:spcAft>
                  <a:spcPts val="0"/>
                </a:spcAft>
                <a:buNone/>
              </a:pPr>
              <a:r>
                <a:rPr lang="en-GB" sz="1100" b="1" dirty="0" smtClean="0">
                  <a:solidFill>
                    <a:srgbClr val="C00000"/>
                  </a:solidFill>
                </a:rPr>
                <a:t>3.1 Lorem ipsum dolor sit amet</a:t>
              </a:r>
            </a:p>
            <a:p>
              <a:pPr marL="0" indent="0" algn="just" fontAlgn="auto">
                <a:spcAft>
                  <a:spcPts val="0"/>
                </a:spcAft>
                <a:buNone/>
              </a:pPr>
              <a:endParaRPr lang="en-GB" sz="800" dirty="0"/>
            </a:p>
            <a:p>
              <a:pPr marL="0" indent="0" algn="just" fontAlgn="auto">
                <a:spcAft>
                  <a:spcPts val="0"/>
                </a:spcAft>
                <a:buNone/>
              </a:pPr>
              <a:r>
                <a:rPr lang="en-GB" sz="800" dirty="0" smtClean="0"/>
                <a:t>Lorem </a:t>
              </a:r>
              <a:r>
                <a:rPr lang="en-GB" sz="800" dirty="0"/>
                <a:t>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a:t>
              </a:r>
              <a:r>
                <a:rPr lang="en-GB" sz="800" dirty="0" smtClean="0"/>
                <a:t>laborum </a:t>
              </a:r>
              <a:r>
                <a:rPr lang="en-GB" sz="800" dirty="0"/>
                <a:t>Lorem ipsum dolor sit amet, </a:t>
              </a:r>
              <a:endParaRPr lang="en-GB" sz="800" dirty="0" smtClean="0"/>
            </a:p>
            <a:p>
              <a:pPr marL="0" indent="0" algn="just" fontAlgn="auto">
                <a:spcAft>
                  <a:spcPts val="0"/>
                </a:spcAft>
                <a:buNone/>
              </a:pPr>
              <a:endParaRPr lang="en-GB" sz="200" dirty="0"/>
            </a:p>
            <a:p>
              <a:pPr marL="628650" indent="0" algn="just" fontAlgn="auto">
                <a:spcAft>
                  <a:spcPts val="0"/>
                </a:spcAft>
                <a:buNone/>
              </a:pPr>
              <a:r>
                <a:rPr lang="en-GB" sz="800" dirty="0" smtClean="0"/>
                <a:t>consectetur </a:t>
              </a:r>
              <a:r>
                <a:rPr lang="en-GB" sz="800" dirty="0"/>
                <a:t>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a:t>
              </a:r>
              <a:r>
                <a:rPr lang="en-GB" sz="800" dirty="0" smtClean="0"/>
                <a:t> </a:t>
              </a:r>
            </a:p>
            <a:p>
              <a:pPr marL="0" indent="0" algn="just" fontAlgn="auto">
                <a:spcAft>
                  <a:spcPts val="0"/>
                </a:spcAft>
                <a:buNone/>
              </a:pPr>
              <a:endParaRPr lang="en-GB" sz="200" dirty="0"/>
            </a:p>
            <a:p>
              <a:pPr marL="0" indent="0" algn="just" fontAlgn="auto">
                <a:spcAft>
                  <a:spcPts val="0"/>
                </a:spcAft>
                <a:buNone/>
              </a:pPr>
              <a:r>
                <a:rPr lang="en-GB" sz="800" dirty="0" smtClean="0"/>
                <a:t>ipsum </a:t>
              </a:r>
              <a:r>
                <a:rPr lang="en-GB" sz="800" dirty="0"/>
                <a:t>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a:t>
              </a:r>
              <a:r>
                <a:rPr lang="en-GB" sz="800" dirty="0" smtClean="0"/>
                <a:t>laborum</a:t>
              </a:r>
            </a:p>
            <a:p>
              <a:pPr marL="0" indent="0" algn="just" fontAlgn="auto">
                <a:spcAft>
                  <a:spcPts val="0"/>
                </a:spcAft>
                <a:buNone/>
              </a:pPr>
              <a:endParaRPr lang="en-GB" sz="800" dirty="0"/>
            </a:p>
            <a:p>
              <a:pPr marL="0" indent="0" algn="just" fontAlgn="auto">
                <a:spcAft>
                  <a:spcPts val="0"/>
                </a:spcAft>
                <a:buNone/>
              </a:pPr>
              <a:r>
                <a:rPr lang="en-GB" sz="800" dirty="0" smtClean="0"/>
                <a:t>____________________________________________</a:t>
              </a:r>
            </a:p>
            <a:p>
              <a:pPr marL="0" indent="0" fontAlgn="auto">
                <a:spcAft>
                  <a:spcPts val="0"/>
                </a:spcAft>
                <a:buNone/>
              </a:pPr>
              <a:r>
                <a:rPr lang="en-GB" sz="800" dirty="0" smtClean="0"/>
                <a:t>23</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959525"/>
              <a:ext cx="1069586" cy="10356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4905683" y="5040427"/>
              <a:ext cx="576064" cy="400110"/>
            </a:xfrm>
            <a:prstGeom prst="rect">
              <a:avLst/>
            </a:prstGeom>
            <a:noFill/>
          </p:spPr>
          <p:txBody>
            <a:bodyPr wrap="square" rtlCol="0">
              <a:spAutoFit/>
            </a:bodyPr>
            <a:lstStyle/>
            <a:p>
              <a:r>
                <a:rPr lang="en-GB" sz="500" dirty="0" smtClean="0">
                  <a:solidFill>
                    <a:srgbClr val="C00000"/>
                  </a:solidFill>
                  <a:latin typeface="+mn-lt"/>
                </a:rPr>
                <a:t>Legend to the graph also appears in the left hand column</a:t>
              </a:r>
              <a:endParaRPr lang="en-GB" sz="500" dirty="0">
                <a:solidFill>
                  <a:srgbClr val="C00000"/>
                </a:solidFill>
                <a:latin typeface="+mn-lt"/>
              </a:endParaRPr>
            </a:p>
          </p:txBody>
        </p:sp>
      </p:grpSp>
    </p:spTree>
    <p:extLst>
      <p:ext uri="{BB962C8B-B14F-4D97-AF65-F5344CB8AC3E}">
        <p14:creationId xmlns:p14="http://schemas.microsoft.com/office/powerpoint/2010/main" val="4090727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200" dirty="0" smtClean="0">
                <a:solidFill>
                  <a:schemeClr val="bg1"/>
                </a:solidFill>
                <a:latin typeface="open sans"/>
              </a:rPr>
              <a:t> </a:t>
            </a:r>
            <a:r>
              <a:rPr lang="it-IT" sz="3200" dirty="0">
                <a:solidFill>
                  <a:schemeClr val="bg1"/>
                </a:solidFill>
                <a:latin typeface="open sans"/>
              </a:rPr>
              <a:t>S</a:t>
            </a:r>
            <a:r>
              <a:rPr lang="it-IT" sz="3200" dirty="0" smtClean="0">
                <a:solidFill>
                  <a:schemeClr val="bg1"/>
                </a:solidFill>
                <a:latin typeface="open sans"/>
              </a:rPr>
              <a:t>ome rules for business plans</a:t>
            </a:r>
            <a:endParaRPr lang="it-IT" sz="3200" dirty="0">
              <a:solidFill>
                <a:schemeClr val="bg1"/>
              </a:solidFill>
              <a:latin typeface="open sans"/>
            </a:endParaRPr>
          </a:p>
        </p:txBody>
      </p:sp>
      <p:sp>
        <p:nvSpPr>
          <p:cNvPr id="8" name="Segnaposto contenuto 7"/>
          <p:cNvSpPr>
            <a:spLocks noGrp="1"/>
          </p:cNvSpPr>
          <p:nvPr>
            <p:ph idx="1"/>
          </p:nvPr>
        </p:nvSpPr>
        <p:spPr>
          <a:xfrm>
            <a:off x="395536" y="1124744"/>
            <a:ext cx="8507288" cy="4608512"/>
          </a:xfrm>
          <a:solidFill>
            <a:schemeClr val="bg1"/>
          </a:solidFill>
        </p:spPr>
        <p:txBody>
          <a:bodyPr>
            <a:noAutofit/>
          </a:bodyPr>
          <a:lstStyle/>
          <a:p>
            <a:r>
              <a:rPr lang="en-GB" sz="2600" dirty="0">
                <a:solidFill>
                  <a:srgbClr val="04047E"/>
                </a:solidFill>
              </a:rPr>
              <a:t>Choose no more than two ‘complementary’ fonts</a:t>
            </a:r>
          </a:p>
          <a:p>
            <a:r>
              <a:rPr lang="en-GB" sz="2600" dirty="0">
                <a:solidFill>
                  <a:srgbClr val="04047E"/>
                </a:solidFill>
              </a:rPr>
              <a:t>Define a house style for headings, body text </a:t>
            </a:r>
            <a:r>
              <a:rPr lang="en-GB" sz="2600" i="1" dirty="0">
                <a:solidFill>
                  <a:srgbClr val="04047E"/>
                </a:solidFill>
              </a:rPr>
              <a:t>etc</a:t>
            </a:r>
          </a:p>
          <a:p>
            <a:r>
              <a:rPr lang="en-GB" sz="2600" dirty="0">
                <a:solidFill>
                  <a:srgbClr val="04047E"/>
                </a:solidFill>
              </a:rPr>
              <a:t>Select ‘bold’ for headings rather than ‘underlined’</a:t>
            </a:r>
          </a:p>
          <a:p>
            <a:r>
              <a:rPr lang="en-GB" sz="2600" dirty="0">
                <a:solidFill>
                  <a:srgbClr val="04047E"/>
                </a:solidFill>
              </a:rPr>
              <a:t>Use colour sparingly</a:t>
            </a:r>
          </a:p>
          <a:p>
            <a:r>
              <a:rPr lang="en-GB" sz="2600" dirty="0">
                <a:solidFill>
                  <a:srgbClr val="04047E"/>
                </a:solidFill>
              </a:rPr>
              <a:t>Photos and figures help explain qualitative issues</a:t>
            </a:r>
          </a:p>
          <a:p>
            <a:r>
              <a:rPr lang="en-GB" sz="2600" dirty="0">
                <a:solidFill>
                  <a:srgbClr val="04047E"/>
                </a:solidFill>
              </a:rPr>
              <a:t>Graphs and tables help summarise quantitative data</a:t>
            </a:r>
          </a:p>
          <a:p>
            <a:r>
              <a:rPr lang="en-GB" sz="2600" dirty="0">
                <a:solidFill>
                  <a:srgbClr val="04047E"/>
                </a:solidFill>
              </a:rPr>
              <a:t>Don’t get carried away with design – be restrained</a:t>
            </a:r>
          </a:p>
          <a:p>
            <a:endParaRPr lang="en-GB" sz="2600" dirty="0">
              <a:solidFill>
                <a:srgbClr val="04047E"/>
              </a:solidFill>
            </a:endParaRPr>
          </a:p>
          <a:p>
            <a:r>
              <a:rPr lang="en-GB" sz="2600" dirty="0">
                <a:solidFill>
                  <a:srgbClr val="04047E"/>
                </a:solidFill>
              </a:rPr>
              <a:t>Finally, always use spell check!</a:t>
            </a:r>
          </a:p>
          <a:p>
            <a:endParaRPr lang="it-IT" sz="2800" dirty="0" smtClean="0">
              <a:solidFill>
                <a:srgbClr val="04047E"/>
              </a:solidFill>
            </a:endParaRPr>
          </a:p>
          <a:p>
            <a:pPr lvl="1"/>
            <a:endParaRPr lang="it-IT" sz="2400" dirty="0" smtClean="0">
              <a:solidFill>
                <a:srgbClr val="04047E"/>
              </a:solidFill>
            </a:endParaRPr>
          </a:p>
          <a:p>
            <a:endParaRPr lang="it-IT" sz="2400" dirty="0" smtClean="0">
              <a:solidFill>
                <a:srgbClr val="04047E"/>
              </a:solidFill>
            </a:endParaRPr>
          </a:p>
          <a:p>
            <a:endParaRPr lang="it-IT" dirty="0" smtClean="0">
              <a:solidFill>
                <a:srgbClr val="04047E"/>
              </a:solidFill>
            </a:endParaRPr>
          </a:p>
          <a:p>
            <a:endParaRPr lang="it-IT" dirty="0">
              <a:solidFill>
                <a:srgbClr val="04047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3114034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200" dirty="0" smtClean="0">
                <a:solidFill>
                  <a:schemeClr val="bg1"/>
                </a:solidFill>
                <a:latin typeface="open sans"/>
              </a:rPr>
              <a:t> </a:t>
            </a:r>
            <a:r>
              <a:rPr lang="it-IT" sz="3200" dirty="0" smtClean="0">
                <a:solidFill>
                  <a:schemeClr val="bg1"/>
                </a:solidFill>
                <a:latin typeface="open sans"/>
              </a:rPr>
              <a:t>The most important things...</a:t>
            </a:r>
            <a:endParaRPr lang="it-IT" sz="3200" dirty="0">
              <a:solidFill>
                <a:schemeClr val="bg1"/>
              </a:solidFill>
              <a:latin typeface="open sans"/>
            </a:endParaRPr>
          </a:p>
        </p:txBody>
      </p:sp>
      <p:sp>
        <p:nvSpPr>
          <p:cNvPr id="8" name="Segnaposto contenuto 7"/>
          <p:cNvSpPr>
            <a:spLocks noGrp="1"/>
          </p:cNvSpPr>
          <p:nvPr>
            <p:ph idx="1"/>
          </p:nvPr>
        </p:nvSpPr>
        <p:spPr>
          <a:xfrm>
            <a:off x="395536" y="1124744"/>
            <a:ext cx="8507288" cy="4608512"/>
          </a:xfrm>
          <a:solidFill>
            <a:schemeClr val="bg1"/>
          </a:solidFill>
        </p:spPr>
        <p:txBody>
          <a:bodyPr>
            <a:noAutofit/>
          </a:bodyPr>
          <a:lstStyle/>
          <a:p>
            <a:r>
              <a:rPr lang="it-IT" sz="2800" dirty="0" smtClean="0">
                <a:solidFill>
                  <a:srgbClr val="04047E"/>
                </a:solidFill>
              </a:rPr>
              <a:t>Always write with your reader in mind</a:t>
            </a:r>
          </a:p>
          <a:p>
            <a:r>
              <a:rPr lang="it-IT" sz="2800" dirty="0" smtClean="0">
                <a:solidFill>
                  <a:srgbClr val="04047E"/>
                </a:solidFill>
              </a:rPr>
              <a:t>Quite often, the reader of your business plan will be a financier who may be a banker, an investor or a grant-awarder</a:t>
            </a:r>
          </a:p>
          <a:p>
            <a:r>
              <a:rPr lang="it-IT" sz="2800" dirty="0" smtClean="0">
                <a:solidFill>
                  <a:srgbClr val="04047E"/>
                </a:solidFill>
              </a:rPr>
              <a:t>Remember they will be intelligent but perhaps not familiar with your technology or business sector</a:t>
            </a:r>
          </a:p>
          <a:p>
            <a:r>
              <a:rPr lang="it-IT" sz="2800" dirty="0" smtClean="0">
                <a:solidFill>
                  <a:srgbClr val="04047E"/>
                </a:solidFill>
              </a:rPr>
              <a:t>If the reader does not understand your business plan it is because you have not explained it well</a:t>
            </a:r>
          </a:p>
          <a:p>
            <a:r>
              <a:rPr lang="it-IT" sz="2800" b="1" dirty="0" smtClean="0">
                <a:solidFill>
                  <a:srgbClr val="04047E"/>
                </a:solidFill>
              </a:rPr>
              <a:t>If you cannot explain things simply it is because you do not know it well enough</a:t>
            </a:r>
            <a:endParaRPr lang="it-IT" sz="2400" b="1" dirty="0" smtClean="0">
              <a:solidFill>
                <a:srgbClr val="04047E"/>
              </a:solidFill>
            </a:endParaRPr>
          </a:p>
          <a:p>
            <a:endParaRPr lang="it-IT" sz="2400" dirty="0" smtClean="0">
              <a:solidFill>
                <a:srgbClr val="04047E"/>
              </a:solidFill>
            </a:endParaRPr>
          </a:p>
          <a:p>
            <a:endParaRPr lang="it-IT" dirty="0" smtClean="0">
              <a:solidFill>
                <a:srgbClr val="04047E"/>
              </a:solidFill>
            </a:endParaRPr>
          </a:p>
          <a:p>
            <a:endParaRPr lang="it-IT" dirty="0">
              <a:solidFill>
                <a:srgbClr val="04047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40233507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600" dirty="0" smtClean="0">
                <a:solidFill>
                  <a:schemeClr val="bg1"/>
                </a:solidFill>
                <a:latin typeface="open sans"/>
              </a:rPr>
              <a:t>End of Presentation</a:t>
            </a:r>
            <a:endParaRPr lang="it-IT" sz="3600" dirty="0">
              <a:solidFill>
                <a:schemeClr val="bg1"/>
              </a:solidFill>
              <a:latin typeface="open sans"/>
            </a:endParaRPr>
          </a:p>
        </p:txBody>
      </p:sp>
      <p:sp>
        <p:nvSpPr>
          <p:cNvPr id="8" name="Segnaposto contenuto 7"/>
          <p:cNvSpPr>
            <a:spLocks noGrp="1"/>
          </p:cNvSpPr>
          <p:nvPr>
            <p:ph idx="1"/>
          </p:nvPr>
        </p:nvSpPr>
        <p:spPr>
          <a:xfrm>
            <a:off x="457200" y="1124744"/>
            <a:ext cx="8075240" cy="4824536"/>
          </a:xfrm>
        </p:spPr>
        <p:txBody>
          <a:bodyPr>
            <a:noAutofit/>
          </a:bodyPr>
          <a:lstStyle/>
          <a:p>
            <a:pPr>
              <a:buNone/>
            </a:pPr>
            <a:endParaRPr lang="it-IT" dirty="0">
              <a:solidFill>
                <a:srgbClr val="04047E"/>
              </a:solidFill>
            </a:endParaRPr>
          </a:p>
          <a:p>
            <a:pPr>
              <a:buNone/>
            </a:pPr>
            <a:endParaRPr lang="it-IT" dirty="0" smtClean="0">
              <a:solidFill>
                <a:srgbClr val="04047E"/>
              </a:solidFill>
            </a:endParaRPr>
          </a:p>
          <a:p>
            <a:pPr>
              <a:buNone/>
            </a:pPr>
            <a:endParaRPr lang="it-IT" dirty="0">
              <a:solidFill>
                <a:srgbClr val="04047E"/>
              </a:solidFill>
            </a:endParaRPr>
          </a:p>
          <a:p>
            <a:pPr>
              <a:buNone/>
            </a:pPr>
            <a:r>
              <a:rPr lang="it-IT" dirty="0" smtClean="0">
                <a:solidFill>
                  <a:srgbClr val="04047E"/>
                </a:solidFill>
              </a:rPr>
              <a:t>Thank you for your attention </a:t>
            </a:r>
          </a:p>
          <a:p>
            <a:pPr>
              <a:buNone/>
            </a:pPr>
            <a:endParaRPr lang="it-IT" dirty="0" smtClean="0">
              <a:solidFill>
                <a:srgbClr val="04047E"/>
              </a:solidFill>
            </a:endParaRPr>
          </a:p>
          <a:p>
            <a:pPr>
              <a:buNone/>
            </a:pPr>
            <a:r>
              <a:rPr lang="it-IT" b="1" dirty="0" smtClean="0">
                <a:solidFill>
                  <a:srgbClr val="C00000"/>
                </a:solidFill>
              </a:rPr>
              <a:t>Any questions?</a:t>
            </a:r>
            <a:endParaRPr lang="it-IT" b="1" dirty="0">
              <a:solidFill>
                <a:srgbClr val="C00000"/>
              </a:solidFill>
            </a:endParaRPr>
          </a:p>
        </p:txBody>
      </p:sp>
      <p:sp>
        <p:nvSpPr>
          <p:cNvPr id="3" name="Slide Number Placeholder 2"/>
          <p:cNvSpPr>
            <a:spLocks noGrp="1"/>
          </p:cNvSpPr>
          <p:nvPr>
            <p:ph type="sldNum" sz="quarter" idx="12"/>
          </p:nvPr>
        </p:nvSpPr>
        <p:spPr/>
        <p:txBody>
          <a:bodyPr/>
          <a:lstStyle/>
          <a:p>
            <a:fld id="{83D5922D-A522-46E7-A0DD-6EF87B4440DD}" type="slidenum">
              <a:rPr lang="it-IT" smtClean="0"/>
              <a:pPr/>
              <a:t>16</a:t>
            </a:fld>
            <a:endParaRPr lang="it-IT"/>
          </a:p>
        </p:txBody>
      </p:sp>
      <p:pic>
        <p:nvPicPr>
          <p:cNvPr id="4" name="Picture 3"/>
          <p:cNvPicPr>
            <a:picLocks noChangeAspect="1"/>
          </p:cNvPicPr>
          <p:nvPr/>
        </p:nvPicPr>
        <p:blipFill>
          <a:blip r:embed="rId2"/>
          <a:stretch>
            <a:fillRect/>
          </a:stretch>
        </p:blipFill>
        <p:spPr>
          <a:xfrm>
            <a:off x="6828121" y="278071"/>
            <a:ext cx="1828959" cy="731583"/>
          </a:xfrm>
          <a:prstGeom prst="rect">
            <a:avLst/>
          </a:prstGeom>
        </p:spPr>
      </p:pic>
    </p:spTree>
    <p:extLst>
      <p:ext uri="{BB962C8B-B14F-4D97-AF65-F5344CB8AC3E}">
        <p14:creationId xmlns:p14="http://schemas.microsoft.com/office/powerpoint/2010/main" val="388611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760119"/>
          </a:xfrm>
          <a:solidFill>
            <a:srgbClr val="01247D"/>
          </a:solidFill>
        </p:spPr>
        <p:txBody>
          <a:bodyPr>
            <a:noAutofit/>
          </a:bodyPr>
          <a:lstStyle/>
          <a:p>
            <a:pPr algn="l"/>
            <a:r>
              <a:rPr lang="it-IT" sz="3200" dirty="0" smtClean="0">
                <a:solidFill>
                  <a:schemeClr val="bg1"/>
                </a:solidFill>
                <a:latin typeface="open sans"/>
              </a:rPr>
              <a:t>I-KNOW Curriculum: Track </a:t>
            </a:r>
            <a:r>
              <a:rPr lang="it-IT" sz="3200" dirty="0">
                <a:solidFill>
                  <a:schemeClr val="bg1"/>
                </a:solidFill>
                <a:latin typeface="open sans"/>
              </a:rPr>
              <a:t>5</a:t>
            </a:r>
            <a:r>
              <a:rPr lang="it-IT" sz="3200" dirty="0" smtClean="0">
                <a:solidFill>
                  <a:schemeClr val="bg1"/>
                </a:solidFill>
                <a:latin typeface="open sans"/>
              </a:rPr>
              <a:t> </a:t>
            </a:r>
            <a:endParaRPr lang="it-IT" sz="3200" dirty="0">
              <a:solidFill>
                <a:schemeClr val="bg1"/>
              </a:solidFill>
              <a:latin typeface="open sans"/>
            </a:endParaRPr>
          </a:p>
        </p:txBody>
      </p:sp>
      <p:sp>
        <p:nvSpPr>
          <p:cNvPr id="3" name="Slide Number Placeholder 2"/>
          <p:cNvSpPr>
            <a:spLocks noGrp="1"/>
          </p:cNvSpPr>
          <p:nvPr>
            <p:ph type="sldNum" sz="quarter" idx="12"/>
          </p:nvPr>
        </p:nvSpPr>
        <p:spPr/>
        <p:txBody>
          <a:bodyPr/>
          <a:lstStyle/>
          <a:p>
            <a:fld id="{83D5922D-A522-46E7-A0DD-6EF87B4440DD}" type="slidenum">
              <a:rPr lang="it-IT" smtClean="0"/>
              <a:pPr/>
              <a:t>2</a:t>
            </a:fld>
            <a:endParaRPr lang="it-IT" dirty="0"/>
          </a:p>
        </p:txBody>
      </p:sp>
      <p:pic>
        <p:nvPicPr>
          <p:cNvPr id="4" name="Picture 3"/>
          <p:cNvPicPr>
            <a:picLocks noChangeAspect="1"/>
          </p:cNvPicPr>
          <p:nvPr/>
        </p:nvPicPr>
        <p:blipFill>
          <a:blip r:embed="rId2"/>
          <a:stretch>
            <a:fillRect/>
          </a:stretch>
        </p:blipFill>
        <p:spPr>
          <a:xfrm>
            <a:off x="6828121" y="278071"/>
            <a:ext cx="1828959" cy="731583"/>
          </a:xfrm>
          <a:prstGeom prst="rect">
            <a:avLst/>
          </a:prstGeom>
        </p:spPr>
      </p:pic>
      <p:pic>
        <p:nvPicPr>
          <p:cNvPr id="7" name="Picture 6"/>
          <p:cNvPicPr>
            <a:picLocks noChangeAspect="1"/>
          </p:cNvPicPr>
          <p:nvPr/>
        </p:nvPicPr>
        <p:blipFill rotWithShape="1">
          <a:blip r:embed="rId3"/>
          <a:srcRect b="22857"/>
          <a:stretch/>
        </p:blipFill>
        <p:spPr>
          <a:xfrm>
            <a:off x="457200" y="1124744"/>
            <a:ext cx="8435280" cy="3888432"/>
          </a:xfrm>
          <a:prstGeom prst="rect">
            <a:avLst/>
          </a:prstGeom>
        </p:spPr>
      </p:pic>
      <p:sp>
        <p:nvSpPr>
          <p:cNvPr id="6" name="Segnaposto contenuto 7"/>
          <p:cNvSpPr>
            <a:spLocks noGrp="1"/>
          </p:cNvSpPr>
          <p:nvPr>
            <p:ph idx="1"/>
          </p:nvPr>
        </p:nvSpPr>
        <p:spPr>
          <a:xfrm>
            <a:off x="457200" y="5128266"/>
            <a:ext cx="8291264" cy="1080120"/>
          </a:xfrm>
          <a:solidFill>
            <a:schemeClr val="bg1"/>
          </a:solidFill>
        </p:spPr>
        <p:txBody>
          <a:bodyPr>
            <a:noAutofit/>
          </a:bodyPr>
          <a:lstStyle/>
          <a:p>
            <a:pPr marL="0" indent="0">
              <a:buNone/>
            </a:pPr>
            <a:r>
              <a:rPr lang="it-IT" sz="2800" dirty="0" smtClean="0">
                <a:solidFill>
                  <a:srgbClr val="04047E"/>
                </a:solidFill>
              </a:rPr>
              <a:t>The fifth ‘track’ of the curriculum describes business planning and cash flow forecasting</a:t>
            </a:r>
          </a:p>
          <a:p>
            <a:endParaRPr lang="it-IT" dirty="0">
              <a:solidFill>
                <a:srgbClr val="04047E"/>
              </a:solidFill>
            </a:endParaRPr>
          </a:p>
          <a:p>
            <a:endParaRPr lang="it-IT" dirty="0">
              <a:solidFill>
                <a:srgbClr val="04047E"/>
              </a:solidFill>
            </a:endParaRPr>
          </a:p>
        </p:txBody>
      </p:sp>
      <p:sp>
        <p:nvSpPr>
          <p:cNvPr id="5" name="Rectangle 4"/>
          <p:cNvSpPr/>
          <p:nvPr/>
        </p:nvSpPr>
        <p:spPr>
          <a:xfrm>
            <a:off x="4577744" y="1274206"/>
            <a:ext cx="1224136" cy="37115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41309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200" dirty="0" smtClean="0">
                <a:solidFill>
                  <a:schemeClr val="bg1"/>
                </a:solidFill>
                <a:latin typeface="open sans"/>
              </a:rPr>
              <a:t> </a:t>
            </a:r>
            <a:r>
              <a:rPr lang="it-IT" sz="3200" dirty="0" smtClean="0">
                <a:solidFill>
                  <a:schemeClr val="bg1"/>
                </a:solidFill>
                <a:latin typeface="open sans"/>
              </a:rPr>
              <a:t>Business Document design</a:t>
            </a:r>
            <a:endParaRPr lang="it-IT" sz="3200" dirty="0">
              <a:solidFill>
                <a:schemeClr val="bg1"/>
              </a:solidFill>
              <a:latin typeface="open sans"/>
            </a:endParaRPr>
          </a:p>
        </p:txBody>
      </p:sp>
      <p:sp>
        <p:nvSpPr>
          <p:cNvPr id="8" name="Segnaposto contenuto 7"/>
          <p:cNvSpPr>
            <a:spLocks noGrp="1"/>
          </p:cNvSpPr>
          <p:nvPr>
            <p:ph idx="1"/>
          </p:nvPr>
        </p:nvSpPr>
        <p:spPr>
          <a:xfrm>
            <a:off x="395536" y="1124744"/>
            <a:ext cx="8507288" cy="4608512"/>
          </a:xfrm>
          <a:solidFill>
            <a:schemeClr val="bg1"/>
          </a:solidFill>
        </p:spPr>
        <p:txBody>
          <a:bodyPr>
            <a:noAutofit/>
          </a:bodyPr>
          <a:lstStyle/>
          <a:p>
            <a:r>
              <a:rPr lang="en-GB" sz="2800" dirty="0">
                <a:solidFill>
                  <a:srgbClr val="04047E"/>
                </a:solidFill>
              </a:rPr>
              <a:t>Design the document for the reader</a:t>
            </a:r>
          </a:p>
          <a:p>
            <a:r>
              <a:rPr lang="en-GB" sz="2800" dirty="0">
                <a:solidFill>
                  <a:srgbClr val="04047E"/>
                </a:solidFill>
              </a:rPr>
              <a:t>Make sure that key messages are clear</a:t>
            </a:r>
          </a:p>
          <a:p>
            <a:r>
              <a:rPr lang="en-GB" sz="2800" dirty="0">
                <a:solidFill>
                  <a:srgbClr val="04047E"/>
                </a:solidFill>
              </a:rPr>
              <a:t>Use easy-to-understand language and avoid jargon</a:t>
            </a:r>
          </a:p>
          <a:p>
            <a:r>
              <a:rPr lang="en-GB" sz="2800" dirty="0">
                <a:solidFill>
                  <a:srgbClr val="04047E"/>
                </a:solidFill>
              </a:rPr>
              <a:t>Use graphics to illustrate complex processes</a:t>
            </a:r>
          </a:p>
          <a:p>
            <a:r>
              <a:rPr lang="en-GB" sz="2800" dirty="0">
                <a:solidFill>
                  <a:srgbClr val="04047E"/>
                </a:solidFill>
              </a:rPr>
              <a:t>Use photos to show people, products and places</a:t>
            </a:r>
          </a:p>
          <a:p>
            <a:r>
              <a:rPr lang="en-GB" sz="2800" dirty="0">
                <a:solidFill>
                  <a:srgbClr val="04047E"/>
                </a:solidFill>
              </a:rPr>
              <a:t>In general, </a:t>
            </a:r>
            <a:r>
              <a:rPr lang="en-GB" sz="2800" dirty="0" smtClean="0">
                <a:solidFill>
                  <a:srgbClr val="04047E"/>
                </a:solidFill>
              </a:rPr>
              <a:t>create PDF </a:t>
            </a:r>
            <a:r>
              <a:rPr lang="en-GB" sz="2800" dirty="0">
                <a:solidFill>
                  <a:srgbClr val="04047E"/>
                </a:solidFill>
              </a:rPr>
              <a:t>documents so that they can’t be edited </a:t>
            </a:r>
            <a:r>
              <a:rPr lang="en-GB" sz="2800" dirty="0" smtClean="0">
                <a:solidFill>
                  <a:srgbClr val="04047E"/>
                </a:solidFill>
              </a:rPr>
              <a:t>easily and </a:t>
            </a:r>
            <a:r>
              <a:rPr lang="en-GB" sz="2800" dirty="0">
                <a:solidFill>
                  <a:srgbClr val="04047E"/>
                </a:solidFill>
              </a:rPr>
              <a:t>to ensure consistency of printing (it </a:t>
            </a:r>
            <a:r>
              <a:rPr lang="en-GB" sz="2800" dirty="0" smtClean="0">
                <a:solidFill>
                  <a:srgbClr val="04047E"/>
                </a:solidFill>
              </a:rPr>
              <a:t>can also reduce </a:t>
            </a:r>
            <a:r>
              <a:rPr lang="en-GB" sz="2800" dirty="0">
                <a:solidFill>
                  <a:srgbClr val="04047E"/>
                </a:solidFill>
              </a:rPr>
              <a:t>file size for </a:t>
            </a:r>
            <a:r>
              <a:rPr lang="en-GB" sz="2800" dirty="0" smtClean="0">
                <a:solidFill>
                  <a:srgbClr val="04047E"/>
                </a:solidFill>
              </a:rPr>
              <a:t>emailing)</a:t>
            </a:r>
            <a:endParaRPr lang="en-GB" sz="2800" dirty="0">
              <a:solidFill>
                <a:srgbClr val="04047E"/>
              </a:solidFill>
            </a:endParaRPr>
          </a:p>
          <a:p>
            <a:endParaRPr lang="it-IT" sz="2800" dirty="0" smtClean="0">
              <a:solidFill>
                <a:srgbClr val="04047E"/>
              </a:solidFill>
            </a:endParaRPr>
          </a:p>
          <a:p>
            <a:pPr lvl="1"/>
            <a:endParaRPr lang="it-IT" sz="2400" dirty="0" smtClean="0">
              <a:solidFill>
                <a:srgbClr val="04047E"/>
              </a:solidFill>
            </a:endParaRPr>
          </a:p>
          <a:p>
            <a:endParaRPr lang="it-IT" sz="2400" dirty="0" smtClean="0">
              <a:solidFill>
                <a:srgbClr val="04047E"/>
              </a:solidFill>
            </a:endParaRPr>
          </a:p>
          <a:p>
            <a:endParaRPr lang="it-IT" dirty="0" smtClean="0">
              <a:solidFill>
                <a:srgbClr val="04047E"/>
              </a:solidFill>
            </a:endParaRPr>
          </a:p>
          <a:p>
            <a:endParaRPr lang="it-IT" dirty="0">
              <a:solidFill>
                <a:srgbClr val="04047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52416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200" dirty="0" smtClean="0">
                <a:solidFill>
                  <a:schemeClr val="bg1"/>
                </a:solidFill>
                <a:latin typeface="open sans"/>
              </a:rPr>
              <a:t> </a:t>
            </a:r>
            <a:r>
              <a:rPr lang="it-IT" sz="3200" dirty="0" smtClean="0">
                <a:solidFill>
                  <a:schemeClr val="bg1"/>
                </a:solidFill>
                <a:latin typeface="open sans"/>
              </a:rPr>
              <a:t>Page layout design</a:t>
            </a:r>
            <a:endParaRPr lang="it-IT" sz="3200" dirty="0">
              <a:solidFill>
                <a:schemeClr val="bg1"/>
              </a:solidFill>
              <a:latin typeface="open san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p:cNvPicPr>
            <a:picLocks noChangeAspect="1"/>
          </p:cNvPicPr>
          <p:nvPr/>
        </p:nvPicPr>
        <p:blipFill>
          <a:blip r:embed="rId2"/>
          <a:stretch>
            <a:fillRect/>
          </a:stretch>
        </p:blipFill>
        <p:spPr>
          <a:xfrm>
            <a:off x="539552" y="1988840"/>
            <a:ext cx="7955970" cy="3816424"/>
          </a:xfrm>
          <a:prstGeom prst="rect">
            <a:avLst/>
          </a:prstGeom>
        </p:spPr>
      </p:pic>
      <p:sp>
        <p:nvSpPr>
          <p:cNvPr id="6" name="Rectangle 2"/>
          <p:cNvSpPr txBox="1">
            <a:spLocks noChangeArrowheads="1"/>
          </p:cNvSpPr>
          <p:nvPr/>
        </p:nvSpPr>
        <p:spPr bwMode="auto">
          <a:xfrm>
            <a:off x="395536" y="1124744"/>
            <a:ext cx="8229600" cy="720725"/>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fontScale="90000" lnSpcReduction="20000"/>
          </a:bodyPr>
          <a:lstStyle>
            <a:lvl1pPr algn="ctr" defTabSz="914377" rtl="0" eaLnBrk="1" latinLnBrk="0" hangingPunct="1">
              <a:spcBef>
                <a:spcPct val="0"/>
              </a:spcBef>
              <a:buNone/>
              <a:defRPr sz="4400" kern="1200">
                <a:solidFill>
                  <a:schemeClr val="tx1"/>
                </a:solidFill>
                <a:latin typeface="+mj-lt"/>
                <a:ea typeface="+mj-ea"/>
                <a:cs typeface="+mj-cs"/>
              </a:defRPr>
            </a:lvl1pPr>
          </a:lstStyle>
          <a:p>
            <a:pPr algn="l"/>
            <a:r>
              <a:rPr lang="en-GB" sz="3600" dirty="0" smtClean="0">
                <a:solidFill>
                  <a:srgbClr val="04047E"/>
                </a:solidFill>
              </a:rPr>
              <a:t>The use of white space in document design</a:t>
            </a:r>
            <a:br>
              <a:rPr lang="en-GB" sz="3600" dirty="0" smtClean="0">
                <a:solidFill>
                  <a:srgbClr val="04047E"/>
                </a:solidFill>
              </a:rPr>
            </a:br>
            <a:r>
              <a:rPr lang="en-GB" sz="1600" i="1" dirty="0" smtClean="0">
                <a:solidFill>
                  <a:srgbClr val="04047E"/>
                </a:solidFill>
              </a:rPr>
              <a:t>from www.incontextdesign.com.  Article by Jessamyn Burns Wendell August 2002</a:t>
            </a:r>
            <a:endParaRPr lang="en-GB" sz="1600" i="1" dirty="0" smtClean="0">
              <a:solidFill>
                <a:srgbClr val="04047E"/>
              </a:solidFill>
            </a:endParaRPr>
          </a:p>
        </p:txBody>
      </p:sp>
    </p:spTree>
    <p:extLst>
      <p:ext uri="{BB962C8B-B14F-4D97-AF65-F5344CB8AC3E}">
        <p14:creationId xmlns:p14="http://schemas.microsoft.com/office/powerpoint/2010/main" val="2061854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200" dirty="0" smtClean="0">
                <a:solidFill>
                  <a:schemeClr val="bg1"/>
                </a:solidFill>
                <a:latin typeface="open sans"/>
              </a:rPr>
              <a:t> </a:t>
            </a:r>
            <a:r>
              <a:rPr lang="it-IT" sz="3200" dirty="0" smtClean="0">
                <a:solidFill>
                  <a:schemeClr val="bg1"/>
                </a:solidFill>
                <a:latin typeface="open sans"/>
              </a:rPr>
              <a:t>Learn from newspaper design</a:t>
            </a:r>
            <a:endParaRPr lang="it-IT" sz="3200" dirty="0">
              <a:solidFill>
                <a:schemeClr val="bg1"/>
              </a:solidFill>
              <a:latin typeface="open sans"/>
            </a:endParaRPr>
          </a:p>
        </p:txBody>
      </p:sp>
      <p:sp>
        <p:nvSpPr>
          <p:cNvPr id="8" name="Segnaposto contenuto 7"/>
          <p:cNvSpPr>
            <a:spLocks noGrp="1"/>
          </p:cNvSpPr>
          <p:nvPr>
            <p:ph idx="1"/>
          </p:nvPr>
        </p:nvSpPr>
        <p:spPr>
          <a:xfrm>
            <a:off x="395536" y="1196752"/>
            <a:ext cx="4114800" cy="4464496"/>
          </a:xfrm>
          <a:solidFill>
            <a:schemeClr val="bg1"/>
          </a:solidFill>
        </p:spPr>
        <p:txBody>
          <a:bodyPr>
            <a:noAutofit/>
          </a:bodyPr>
          <a:lstStyle/>
          <a:p>
            <a:r>
              <a:rPr lang="en-GB" sz="2200" dirty="0" smtClean="0">
                <a:solidFill>
                  <a:srgbClr val="04047E"/>
                </a:solidFill>
              </a:rPr>
              <a:t>Clever </a:t>
            </a:r>
            <a:r>
              <a:rPr lang="en-GB" sz="2200" dirty="0">
                <a:solidFill>
                  <a:srgbClr val="04047E"/>
                </a:solidFill>
              </a:rPr>
              <a:t>use of white </a:t>
            </a:r>
            <a:r>
              <a:rPr lang="en-GB" sz="2200" dirty="0" smtClean="0">
                <a:solidFill>
                  <a:srgbClr val="04047E"/>
                </a:solidFill>
              </a:rPr>
              <a:t>space</a:t>
            </a:r>
          </a:p>
          <a:p>
            <a:r>
              <a:rPr lang="en-GB" sz="2200" dirty="0">
                <a:solidFill>
                  <a:srgbClr val="04047E"/>
                </a:solidFill>
              </a:rPr>
              <a:t>D</a:t>
            </a:r>
            <a:r>
              <a:rPr lang="en-GB" sz="2200" dirty="0" smtClean="0">
                <a:solidFill>
                  <a:srgbClr val="04047E"/>
                </a:solidFill>
              </a:rPr>
              <a:t>iscipline </a:t>
            </a:r>
            <a:r>
              <a:rPr lang="en-GB" sz="2200" dirty="0">
                <a:solidFill>
                  <a:srgbClr val="04047E"/>
                </a:solidFill>
              </a:rPr>
              <a:t>over fonts</a:t>
            </a:r>
          </a:p>
          <a:p>
            <a:r>
              <a:rPr lang="en-GB" sz="2200" dirty="0">
                <a:solidFill>
                  <a:srgbClr val="04047E"/>
                </a:solidFill>
              </a:rPr>
              <a:t>Interesting photo of inventor in front of </a:t>
            </a:r>
            <a:r>
              <a:rPr lang="en-GB" sz="2200" dirty="0" smtClean="0">
                <a:solidFill>
                  <a:srgbClr val="04047E"/>
                </a:solidFill>
              </a:rPr>
              <a:t>his circuit </a:t>
            </a:r>
            <a:r>
              <a:rPr lang="en-GB" sz="2200" dirty="0">
                <a:solidFill>
                  <a:srgbClr val="04047E"/>
                </a:solidFill>
              </a:rPr>
              <a:t>board</a:t>
            </a:r>
          </a:p>
          <a:p>
            <a:r>
              <a:rPr lang="en-GB" sz="2200" dirty="0">
                <a:solidFill>
                  <a:srgbClr val="04047E"/>
                </a:solidFill>
              </a:rPr>
              <a:t>Six-column format at top would be too much for a business plan – note lack of </a:t>
            </a:r>
            <a:r>
              <a:rPr lang="en-GB" sz="2200" dirty="0" smtClean="0">
                <a:solidFill>
                  <a:srgbClr val="04047E"/>
                </a:solidFill>
              </a:rPr>
              <a:t>right-justification for narrow columns</a:t>
            </a:r>
            <a:endParaRPr lang="en-GB" sz="2200" dirty="0">
              <a:solidFill>
                <a:srgbClr val="04047E"/>
              </a:solidFill>
            </a:endParaRPr>
          </a:p>
          <a:p>
            <a:r>
              <a:rPr lang="en-GB" sz="2200" dirty="0">
                <a:solidFill>
                  <a:srgbClr val="04047E"/>
                </a:solidFill>
              </a:rPr>
              <a:t>Three columns at bottom are wider and right-justified – also note photo legend bottom left</a:t>
            </a:r>
          </a:p>
          <a:p>
            <a:endParaRPr lang="it-IT" sz="2000" dirty="0" smtClean="0">
              <a:solidFill>
                <a:srgbClr val="04047E"/>
              </a:solidFill>
            </a:endParaRPr>
          </a:p>
          <a:p>
            <a:pPr lvl="1"/>
            <a:endParaRPr lang="it-IT" sz="2000" dirty="0" smtClean="0">
              <a:solidFill>
                <a:srgbClr val="04047E"/>
              </a:solidFill>
            </a:endParaRPr>
          </a:p>
          <a:p>
            <a:endParaRPr lang="it-IT" sz="2000" dirty="0" smtClean="0">
              <a:solidFill>
                <a:srgbClr val="04047E"/>
              </a:solidFill>
            </a:endParaRPr>
          </a:p>
          <a:p>
            <a:endParaRPr lang="it-IT" sz="2000" dirty="0" smtClean="0">
              <a:solidFill>
                <a:srgbClr val="04047E"/>
              </a:solidFill>
            </a:endParaRPr>
          </a:p>
          <a:p>
            <a:endParaRPr lang="it-IT" sz="2000" dirty="0">
              <a:solidFill>
                <a:srgbClr val="04047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960" t="9051" r="6904" b="5901"/>
          <a:stretch/>
        </p:blipFill>
        <p:spPr>
          <a:xfrm>
            <a:off x="4644008" y="1107608"/>
            <a:ext cx="4124903" cy="5388986"/>
          </a:xfrm>
          <a:prstGeom prst="rect">
            <a:avLst/>
          </a:prstGeom>
        </p:spPr>
      </p:pic>
    </p:spTree>
    <p:extLst>
      <p:ext uri="{BB962C8B-B14F-4D97-AF65-F5344CB8AC3E}">
        <p14:creationId xmlns:p14="http://schemas.microsoft.com/office/powerpoint/2010/main" val="3220895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200" dirty="0" smtClean="0">
                <a:solidFill>
                  <a:schemeClr val="bg1"/>
                </a:solidFill>
                <a:latin typeface="open sans"/>
              </a:rPr>
              <a:t> </a:t>
            </a:r>
            <a:r>
              <a:rPr lang="it-IT" sz="3200" dirty="0" smtClean="0">
                <a:solidFill>
                  <a:schemeClr val="bg1"/>
                </a:solidFill>
                <a:latin typeface="open sans"/>
              </a:rPr>
              <a:t>Business plan design</a:t>
            </a:r>
            <a:endParaRPr lang="it-IT" sz="3200" dirty="0">
              <a:solidFill>
                <a:schemeClr val="bg1"/>
              </a:solidFill>
              <a:latin typeface="open sans"/>
            </a:endParaRPr>
          </a:p>
        </p:txBody>
      </p:sp>
      <p:sp>
        <p:nvSpPr>
          <p:cNvPr id="8" name="Segnaposto contenuto 7"/>
          <p:cNvSpPr>
            <a:spLocks noGrp="1"/>
          </p:cNvSpPr>
          <p:nvPr>
            <p:ph idx="1"/>
          </p:nvPr>
        </p:nvSpPr>
        <p:spPr>
          <a:xfrm>
            <a:off x="395536" y="1124744"/>
            <a:ext cx="8424936" cy="4608512"/>
          </a:xfrm>
          <a:solidFill>
            <a:schemeClr val="bg1"/>
          </a:solidFill>
        </p:spPr>
        <p:txBody>
          <a:bodyPr>
            <a:noAutofit/>
          </a:bodyPr>
          <a:lstStyle/>
          <a:p>
            <a:r>
              <a:rPr lang="en-GB" sz="2800" dirty="0">
                <a:solidFill>
                  <a:srgbClr val="04047E"/>
                </a:solidFill>
              </a:rPr>
              <a:t>Professional but not ‘over designed’</a:t>
            </a:r>
          </a:p>
          <a:p>
            <a:r>
              <a:rPr lang="en-GB" sz="2800" dirty="0">
                <a:solidFill>
                  <a:srgbClr val="04047E"/>
                </a:solidFill>
              </a:rPr>
              <a:t>Develop a format and </a:t>
            </a:r>
            <a:r>
              <a:rPr lang="en-GB" sz="2800" dirty="0" smtClean="0">
                <a:solidFill>
                  <a:srgbClr val="04047E"/>
                </a:solidFill>
              </a:rPr>
              <a:t>keep </a:t>
            </a:r>
            <a:r>
              <a:rPr lang="en-GB" sz="2800" dirty="0">
                <a:solidFill>
                  <a:srgbClr val="04047E"/>
                </a:solidFill>
              </a:rPr>
              <a:t>to it</a:t>
            </a:r>
          </a:p>
          <a:p>
            <a:pPr lvl="1"/>
            <a:r>
              <a:rPr lang="en-GB" sz="2400" dirty="0">
                <a:solidFill>
                  <a:srgbClr val="04047E"/>
                </a:solidFill>
              </a:rPr>
              <a:t>Use a simple colour scheme that will print in black &amp; </a:t>
            </a:r>
            <a:r>
              <a:rPr lang="en-GB" sz="2400" dirty="0" smtClean="0">
                <a:solidFill>
                  <a:srgbClr val="04047E"/>
                </a:solidFill>
              </a:rPr>
              <a:t>white (dark red and black work well together)</a:t>
            </a:r>
            <a:endParaRPr lang="en-GB" sz="2400" dirty="0">
              <a:solidFill>
                <a:srgbClr val="04047E"/>
              </a:solidFill>
            </a:endParaRPr>
          </a:p>
          <a:p>
            <a:pPr lvl="1"/>
            <a:r>
              <a:rPr lang="en-GB" sz="2400" dirty="0">
                <a:solidFill>
                  <a:srgbClr val="04047E"/>
                </a:solidFill>
              </a:rPr>
              <a:t>One or two columns for text (can be unequal size)</a:t>
            </a:r>
          </a:p>
          <a:p>
            <a:pPr lvl="1"/>
            <a:r>
              <a:rPr lang="en-GB" sz="2400" dirty="0">
                <a:solidFill>
                  <a:srgbClr val="04047E"/>
                </a:solidFill>
              </a:rPr>
              <a:t>Not more than two font styles</a:t>
            </a:r>
          </a:p>
          <a:p>
            <a:pPr lvl="1"/>
            <a:r>
              <a:rPr lang="en-GB" sz="2400" dirty="0">
                <a:solidFill>
                  <a:srgbClr val="04047E"/>
                </a:solidFill>
              </a:rPr>
              <a:t>Use page numbering (not front cover)</a:t>
            </a:r>
          </a:p>
          <a:p>
            <a:pPr lvl="1"/>
            <a:r>
              <a:rPr lang="en-GB" sz="2400" dirty="0">
                <a:solidFill>
                  <a:srgbClr val="04047E"/>
                </a:solidFill>
              </a:rPr>
              <a:t>Sections should be numbered but no need to indent</a:t>
            </a:r>
          </a:p>
          <a:p>
            <a:pPr lvl="1"/>
            <a:r>
              <a:rPr lang="en-GB" sz="2400" dirty="0">
                <a:solidFill>
                  <a:srgbClr val="04047E"/>
                </a:solidFill>
              </a:rPr>
              <a:t>Place images with great care since they should relate to the associated </a:t>
            </a:r>
            <a:r>
              <a:rPr lang="en-GB" sz="2400" dirty="0" smtClean="0">
                <a:solidFill>
                  <a:srgbClr val="04047E"/>
                </a:solidFill>
              </a:rPr>
              <a:t>text: </a:t>
            </a:r>
            <a:r>
              <a:rPr lang="en-GB" sz="2400" i="1" dirty="0">
                <a:solidFill>
                  <a:srgbClr val="04047E"/>
                </a:solidFill>
              </a:rPr>
              <a:t>emphasise but not </a:t>
            </a:r>
            <a:r>
              <a:rPr lang="en-GB" sz="2400" i="1" dirty="0" smtClean="0">
                <a:solidFill>
                  <a:srgbClr val="04047E"/>
                </a:solidFill>
              </a:rPr>
              <a:t>overshadow</a:t>
            </a:r>
            <a:endParaRPr lang="en-GB" sz="2400" i="1" dirty="0">
              <a:solidFill>
                <a:srgbClr val="04047E"/>
              </a:solidFill>
            </a:endParaRPr>
          </a:p>
          <a:p>
            <a:endParaRPr lang="it-IT" sz="2800" dirty="0" smtClean="0">
              <a:solidFill>
                <a:srgbClr val="04047E"/>
              </a:solidFill>
            </a:endParaRPr>
          </a:p>
          <a:p>
            <a:pPr lvl="1"/>
            <a:endParaRPr lang="it-IT" sz="2400" dirty="0" smtClean="0">
              <a:solidFill>
                <a:srgbClr val="04047E"/>
              </a:solidFill>
            </a:endParaRPr>
          </a:p>
          <a:p>
            <a:endParaRPr lang="it-IT" sz="2400" dirty="0" smtClean="0">
              <a:solidFill>
                <a:srgbClr val="04047E"/>
              </a:solidFill>
            </a:endParaRPr>
          </a:p>
          <a:p>
            <a:endParaRPr lang="it-IT" dirty="0" smtClean="0">
              <a:solidFill>
                <a:srgbClr val="04047E"/>
              </a:solidFill>
            </a:endParaRPr>
          </a:p>
          <a:p>
            <a:endParaRPr lang="it-IT" dirty="0">
              <a:solidFill>
                <a:srgbClr val="04047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835303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200" dirty="0" smtClean="0">
                <a:solidFill>
                  <a:schemeClr val="bg1"/>
                </a:solidFill>
                <a:latin typeface="open sans"/>
              </a:rPr>
              <a:t> </a:t>
            </a:r>
            <a:r>
              <a:rPr lang="it-IT" sz="3200" dirty="0" smtClean="0">
                <a:solidFill>
                  <a:schemeClr val="bg1"/>
                </a:solidFill>
                <a:latin typeface="open sans"/>
              </a:rPr>
              <a:t>The importance of clear fonts</a:t>
            </a:r>
            <a:endParaRPr lang="it-IT" sz="3200" dirty="0">
              <a:solidFill>
                <a:schemeClr val="bg1"/>
              </a:solidFill>
              <a:latin typeface="open sans"/>
            </a:endParaRPr>
          </a:p>
        </p:txBody>
      </p:sp>
      <p:sp>
        <p:nvSpPr>
          <p:cNvPr id="8" name="Segnaposto contenuto 7"/>
          <p:cNvSpPr>
            <a:spLocks noGrp="1"/>
          </p:cNvSpPr>
          <p:nvPr>
            <p:ph idx="1"/>
          </p:nvPr>
        </p:nvSpPr>
        <p:spPr>
          <a:xfrm>
            <a:off x="395536" y="1124744"/>
            <a:ext cx="8507288" cy="4608512"/>
          </a:xfrm>
          <a:solidFill>
            <a:schemeClr val="bg1"/>
          </a:solidFill>
        </p:spPr>
        <p:txBody>
          <a:bodyPr>
            <a:noAutofit/>
          </a:bodyPr>
          <a:lstStyle/>
          <a:p>
            <a:r>
              <a:rPr lang="en-GB" sz="2800" dirty="0">
                <a:solidFill>
                  <a:srgbClr val="04047E"/>
                </a:solidFill>
              </a:rPr>
              <a:t>Word processing packages provide an overwhelming choice of different fonts</a:t>
            </a:r>
          </a:p>
          <a:p>
            <a:r>
              <a:rPr lang="en-GB" sz="2800" dirty="0">
                <a:solidFill>
                  <a:srgbClr val="04047E"/>
                </a:solidFill>
              </a:rPr>
              <a:t>It’s </a:t>
            </a:r>
            <a:r>
              <a:rPr lang="en-GB" sz="2800" dirty="0" smtClean="0">
                <a:solidFill>
                  <a:srgbClr val="04047E"/>
                </a:solidFill>
              </a:rPr>
              <a:t>often a </a:t>
            </a:r>
            <a:r>
              <a:rPr lang="en-GB" sz="2800" dirty="0">
                <a:solidFill>
                  <a:srgbClr val="04047E"/>
                </a:solidFill>
              </a:rPr>
              <a:t>mistake to choose an unusual one to try and make your business document stand out</a:t>
            </a:r>
          </a:p>
          <a:p>
            <a:r>
              <a:rPr lang="en-GB" sz="2800" dirty="0">
                <a:solidFill>
                  <a:srgbClr val="04047E"/>
                </a:solidFill>
              </a:rPr>
              <a:t>Remember that, with electronic documents, you need to choose a font that is readily </a:t>
            </a:r>
            <a:r>
              <a:rPr lang="en-GB" sz="2800" dirty="0" smtClean="0">
                <a:solidFill>
                  <a:srgbClr val="04047E"/>
                </a:solidFill>
              </a:rPr>
              <a:t>available so that readers can see on screen or print it easily</a:t>
            </a:r>
            <a:endParaRPr lang="en-GB" sz="2800" dirty="0">
              <a:solidFill>
                <a:srgbClr val="04047E"/>
              </a:solidFill>
            </a:endParaRPr>
          </a:p>
          <a:p>
            <a:r>
              <a:rPr lang="en-GB" sz="2800" dirty="0">
                <a:solidFill>
                  <a:srgbClr val="04047E"/>
                </a:solidFill>
              </a:rPr>
              <a:t>If you must use an unusual font then remember to PDF the document before transmitting it</a:t>
            </a:r>
          </a:p>
          <a:p>
            <a:endParaRPr lang="it-IT" sz="2800" dirty="0" smtClean="0">
              <a:solidFill>
                <a:srgbClr val="04047E"/>
              </a:solidFill>
            </a:endParaRPr>
          </a:p>
          <a:p>
            <a:pPr lvl="1"/>
            <a:endParaRPr lang="it-IT" sz="2400" dirty="0" smtClean="0">
              <a:solidFill>
                <a:srgbClr val="04047E"/>
              </a:solidFill>
            </a:endParaRPr>
          </a:p>
          <a:p>
            <a:endParaRPr lang="it-IT" sz="2400" dirty="0" smtClean="0">
              <a:solidFill>
                <a:srgbClr val="04047E"/>
              </a:solidFill>
            </a:endParaRPr>
          </a:p>
          <a:p>
            <a:endParaRPr lang="it-IT" dirty="0" smtClean="0">
              <a:solidFill>
                <a:srgbClr val="04047E"/>
              </a:solidFill>
            </a:endParaRPr>
          </a:p>
          <a:p>
            <a:endParaRPr lang="it-IT" dirty="0">
              <a:solidFill>
                <a:srgbClr val="04047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803001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872" y="260648"/>
            <a:ext cx="6203032" cy="659185"/>
          </a:xfrm>
          <a:solidFill>
            <a:srgbClr val="01247D"/>
          </a:solidFill>
        </p:spPr>
        <p:txBody>
          <a:bodyPr>
            <a:noAutofit/>
          </a:bodyPr>
          <a:lstStyle/>
          <a:p>
            <a:pPr algn="l"/>
            <a:r>
              <a:rPr lang="it-IT" sz="3200" dirty="0" smtClean="0">
                <a:solidFill>
                  <a:schemeClr val="bg1"/>
                </a:solidFill>
                <a:latin typeface="open sans"/>
              </a:rPr>
              <a:t> </a:t>
            </a:r>
            <a:r>
              <a:rPr lang="it-IT" sz="3200" dirty="0" smtClean="0">
                <a:solidFill>
                  <a:schemeClr val="bg1"/>
                </a:solidFill>
                <a:latin typeface="open sans"/>
              </a:rPr>
              <a:t>Serif and Sans-Serif fonts</a:t>
            </a:r>
            <a:endParaRPr lang="it-IT" sz="3200" dirty="0">
              <a:solidFill>
                <a:schemeClr val="bg1"/>
              </a:solidFill>
              <a:latin typeface="open san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sp>
        <p:nvSpPr>
          <p:cNvPr id="5" name="Rectangle 3"/>
          <p:cNvSpPr txBox="1">
            <a:spLocks noChangeArrowheads="1"/>
          </p:cNvSpPr>
          <p:nvPr/>
        </p:nvSpPr>
        <p:spPr bwMode="auto">
          <a:xfrm>
            <a:off x="411608" y="1412776"/>
            <a:ext cx="4042792" cy="417671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solidFill>
                  <a:srgbClr val="04047E"/>
                </a:solidFill>
              </a:rPr>
              <a:t>Those with the sticky-out bits at the end of letters are </a:t>
            </a:r>
            <a:r>
              <a:rPr lang="en-GB" sz="2400" i="1" dirty="0" smtClean="0">
                <a:solidFill>
                  <a:srgbClr val="04047E"/>
                </a:solidFill>
              </a:rPr>
              <a:t>serif</a:t>
            </a:r>
            <a:r>
              <a:rPr lang="en-GB" sz="2400" dirty="0" smtClean="0">
                <a:solidFill>
                  <a:srgbClr val="04047E"/>
                </a:solidFill>
              </a:rPr>
              <a:t> whilst those without are </a:t>
            </a:r>
            <a:r>
              <a:rPr lang="en-GB" sz="2400" i="1" dirty="0" smtClean="0">
                <a:solidFill>
                  <a:srgbClr val="04047E"/>
                </a:solidFill>
              </a:rPr>
              <a:t>sans serif</a:t>
            </a:r>
          </a:p>
          <a:p>
            <a:r>
              <a:rPr lang="en-GB" sz="2400" b="1" dirty="0" smtClean="0">
                <a:solidFill>
                  <a:srgbClr val="04047E"/>
                </a:solidFill>
                <a:latin typeface="Garamond" panose="02020404030301010803" pitchFamily="18" charset="0"/>
              </a:rPr>
              <a:t>Garamond</a:t>
            </a:r>
            <a:r>
              <a:rPr lang="en-GB" sz="2400" dirty="0" smtClean="0">
                <a:solidFill>
                  <a:srgbClr val="04047E"/>
                </a:solidFill>
                <a:latin typeface="Garamond" panose="02020404030301010803" pitchFamily="18" charset="0"/>
              </a:rPr>
              <a:t> is a serif font</a:t>
            </a:r>
          </a:p>
          <a:p>
            <a:r>
              <a:rPr lang="en-GB" sz="2400" dirty="0" smtClean="0">
                <a:solidFill>
                  <a:srgbClr val="04047E"/>
                </a:solidFill>
                <a:latin typeface="Garamond" panose="02020404030301010803" pitchFamily="18" charset="0"/>
              </a:rPr>
              <a:t>The quick brown fox jumped over the lazy dog</a:t>
            </a:r>
          </a:p>
          <a:p>
            <a:r>
              <a:rPr lang="en-GB" sz="2400" b="1" dirty="0" smtClean="0">
                <a:solidFill>
                  <a:srgbClr val="04047E"/>
                </a:solidFill>
                <a:latin typeface="Gill Sans MT" panose="020B0502020104020203" pitchFamily="34" charset="0"/>
              </a:rPr>
              <a:t>Gill Sans </a:t>
            </a:r>
            <a:r>
              <a:rPr lang="en-GB" sz="2400" dirty="0" smtClean="0">
                <a:solidFill>
                  <a:srgbClr val="04047E"/>
                </a:solidFill>
                <a:latin typeface="Gill Sans MT" panose="020B0502020104020203" pitchFamily="34" charset="0"/>
              </a:rPr>
              <a:t>is a sans serif font</a:t>
            </a:r>
          </a:p>
          <a:p>
            <a:r>
              <a:rPr lang="en-GB" sz="2400" dirty="0" smtClean="0">
                <a:solidFill>
                  <a:srgbClr val="04047E"/>
                </a:solidFill>
                <a:latin typeface="Gill Sans MT" panose="020B0502020104020203" pitchFamily="34" charset="0"/>
              </a:rPr>
              <a:t>The quick brown fox jumped over the lazy dog</a:t>
            </a:r>
          </a:p>
          <a:p>
            <a:pPr marL="0" indent="0">
              <a:buFont typeface="Arial" pitchFamily="34" charset="0"/>
              <a:buNone/>
            </a:pPr>
            <a:endParaRPr lang="en-GB" sz="2400" dirty="0" smtClean="0"/>
          </a:p>
          <a:p>
            <a:endParaRPr lang="en-GB" sz="2400" dirty="0" smtClean="0"/>
          </a:p>
        </p:txBody>
      </p:sp>
      <p:sp>
        <p:nvSpPr>
          <p:cNvPr id="7" name="Rectangle 3"/>
          <p:cNvSpPr txBox="1">
            <a:spLocks noChangeArrowheads="1"/>
          </p:cNvSpPr>
          <p:nvPr/>
        </p:nvSpPr>
        <p:spPr bwMode="auto">
          <a:xfrm>
            <a:off x="4605041" y="1531465"/>
            <a:ext cx="4023725" cy="4176713"/>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endParaRPr lang="en-GB" sz="2400" dirty="0" smtClean="0"/>
          </a:p>
          <a:p>
            <a:pPr marL="0" indent="0" algn="r">
              <a:buNone/>
            </a:pPr>
            <a:r>
              <a:rPr lang="en-GB" sz="2400" dirty="0" smtClean="0">
                <a:solidFill>
                  <a:srgbClr val="04047E"/>
                </a:solidFill>
              </a:rPr>
              <a:t>Our ‘house’ font </a:t>
            </a:r>
            <a:r>
              <a:rPr lang="en-GB" sz="2400" dirty="0" smtClean="0">
                <a:solidFill>
                  <a:srgbClr val="04047E"/>
                </a:solidFill>
              </a:rPr>
              <a:t>for documents is </a:t>
            </a:r>
            <a:r>
              <a:rPr lang="en-GB" sz="2400" dirty="0" smtClean="0">
                <a:solidFill>
                  <a:srgbClr val="04047E"/>
                </a:solidFill>
              </a:rPr>
              <a:t>now </a:t>
            </a:r>
            <a:r>
              <a:rPr lang="en-GB" sz="2400" b="1" dirty="0" smtClean="0">
                <a:solidFill>
                  <a:srgbClr val="04047E"/>
                </a:solidFill>
              </a:rPr>
              <a:t>Calibri</a:t>
            </a:r>
            <a:endParaRPr lang="en-GB" sz="2400" dirty="0" smtClean="0">
              <a:solidFill>
                <a:srgbClr val="04047E"/>
              </a:solidFill>
            </a:endParaRPr>
          </a:p>
          <a:p>
            <a:pPr marL="0" indent="0" algn="r">
              <a:buNone/>
            </a:pPr>
            <a:endParaRPr lang="en-GB" sz="2400" dirty="0" smtClean="0">
              <a:solidFill>
                <a:srgbClr val="04047E"/>
              </a:solidFill>
            </a:endParaRPr>
          </a:p>
          <a:p>
            <a:pPr marL="0" indent="0" algn="r">
              <a:buNone/>
            </a:pPr>
            <a:r>
              <a:rPr lang="en-GB" sz="2000" dirty="0" smtClean="0">
                <a:solidFill>
                  <a:srgbClr val="04047E"/>
                </a:solidFill>
                <a:latin typeface="Verdana" panose="020B0604030504040204" pitchFamily="34" charset="0"/>
                <a:ea typeface="Verdana" panose="020B0604030504040204" pitchFamily="34" charset="0"/>
                <a:cs typeface="Verdana" panose="020B0604030504040204" pitchFamily="34" charset="0"/>
              </a:rPr>
              <a:t>We used to </a:t>
            </a:r>
            <a:r>
              <a:rPr lang="en-GB" sz="2000" dirty="0">
                <a:solidFill>
                  <a:srgbClr val="04047E"/>
                </a:solidFill>
                <a:latin typeface="Verdana" panose="020B0604030504040204" pitchFamily="34" charset="0"/>
                <a:ea typeface="Verdana" panose="020B0604030504040204" pitchFamily="34" charset="0"/>
                <a:cs typeface="Verdana" panose="020B0604030504040204" pitchFamily="34" charset="0"/>
              </a:rPr>
              <a:t>use </a:t>
            </a:r>
            <a:r>
              <a:rPr lang="en-GB" sz="2000" b="1" dirty="0" smtClean="0">
                <a:solidFill>
                  <a:srgbClr val="04047E"/>
                </a:solidFill>
                <a:latin typeface="Verdana" panose="020B0604030504040204" pitchFamily="34" charset="0"/>
                <a:ea typeface="Verdana" panose="020B0604030504040204" pitchFamily="34" charset="0"/>
                <a:cs typeface="Verdana" panose="020B0604030504040204" pitchFamily="34" charset="0"/>
              </a:rPr>
              <a:t>Verdana</a:t>
            </a:r>
          </a:p>
          <a:p>
            <a:pPr marL="0" indent="0" algn="r">
              <a:buNone/>
            </a:pPr>
            <a:endParaRPr lang="en-GB" sz="2000" dirty="0" smtClean="0">
              <a:solidFill>
                <a:srgbClr val="04047E"/>
              </a:solidFill>
              <a:latin typeface="Verdana" panose="020B0604030504040204" pitchFamily="34" charset="0"/>
              <a:ea typeface="Verdana" panose="020B0604030504040204" pitchFamily="34" charset="0"/>
              <a:cs typeface="Verdana" panose="020B0604030504040204" pitchFamily="34" charset="0"/>
            </a:endParaRPr>
          </a:p>
          <a:p>
            <a:pPr marL="0" indent="0" algn="r">
              <a:buNone/>
            </a:pPr>
            <a:r>
              <a:rPr lang="en-GB" sz="2200" dirty="0" smtClean="0">
                <a:solidFill>
                  <a:srgbClr val="04047E"/>
                </a:solidFill>
                <a:latin typeface="Arial" panose="020B0604020202020204" pitchFamily="34" charset="0"/>
                <a:cs typeface="Arial" panose="020B0604020202020204" pitchFamily="34" charset="0"/>
              </a:rPr>
              <a:t>But </a:t>
            </a:r>
            <a:r>
              <a:rPr lang="en-GB" sz="2200" dirty="0">
                <a:solidFill>
                  <a:srgbClr val="04047E"/>
                </a:solidFill>
                <a:latin typeface="Arial" panose="020B0604020202020204" pitchFamily="34" charset="0"/>
                <a:cs typeface="Arial" panose="020B0604020202020204" pitchFamily="34" charset="0"/>
              </a:rPr>
              <a:t>we rarely use </a:t>
            </a:r>
            <a:r>
              <a:rPr lang="en-GB" sz="2200" b="1" dirty="0" smtClean="0">
                <a:solidFill>
                  <a:srgbClr val="04047E"/>
                </a:solidFill>
                <a:latin typeface="Arial" panose="020B0604020202020204" pitchFamily="34" charset="0"/>
                <a:cs typeface="Arial" panose="020B0604020202020204" pitchFamily="34" charset="0"/>
              </a:rPr>
              <a:t>Arial</a:t>
            </a:r>
          </a:p>
          <a:p>
            <a:pPr marL="0" indent="0" algn="r">
              <a:buNone/>
            </a:pPr>
            <a:endParaRPr lang="en-GB" sz="2200" dirty="0" smtClean="0">
              <a:solidFill>
                <a:srgbClr val="04047E"/>
              </a:solidFill>
              <a:latin typeface="Arial" panose="020B0604020202020204" pitchFamily="34" charset="0"/>
              <a:cs typeface="Arial" panose="020B0604020202020204" pitchFamily="34" charset="0"/>
            </a:endParaRPr>
          </a:p>
          <a:p>
            <a:pPr marL="0" indent="0" algn="r">
              <a:buNone/>
            </a:pPr>
            <a:r>
              <a:rPr lang="en-GB" sz="2400" dirty="0" smtClean="0">
                <a:solidFill>
                  <a:srgbClr val="04047E"/>
                </a:solidFill>
                <a:cs typeface="Arial" panose="020B0604020202020204" pitchFamily="34" charset="0"/>
              </a:rPr>
              <a:t>They </a:t>
            </a:r>
            <a:r>
              <a:rPr lang="en-GB" sz="2400" dirty="0">
                <a:solidFill>
                  <a:srgbClr val="04047E"/>
                </a:solidFill>
                <a:cs typeface="Arial" panose="020B0604020202020204" pitchFamily="34" charset="0"/>
              </a:rPr>
              <a:t>are </a:t>
            </a:r>
            <a:r>
              <a:rPr lang="en-GB" sz="2400" dirty="0" smtClean="0">
                <a:solidFill>
                  <a:srgbClr val="04047E"/>
                </a:solidFill>
                <a:cs typeface="Arial" panose="020B0604020202020204" pitchFamily="34" charset="0"/>
              </a:rPr>
              <a:t>all </a:t>
            </a:r>
            <a:r>
              <a:rPr lang="en-GB" sz="2400" i="1" dirty="0" smtClean="0">
                <a:solidFill>
                  <a:srgbClr val="04047E"/>
                </a:solidFill>
                <a:cs typeface="Arial" panose="020B0604020202020204" pitchFamily="34" charset="0"/>
              </a:rPr>
              <a:t>sans serif</a:t>
            </a:r>
            <a:endParaRPr lang="en-GB" sz="2400" i="1" dirty="0">
              <a:solidFill>
                <a:srgbClr val="04047E"/>
              </a:solidFill>
              <a:cs typeface="Arial" panose="020B0604020202020204" pitchFamily="34" charset="0"/>
            </a:endParaRPr>
          </a:p>
          <a:p>
            <a:pPr fontAlgn="auto">
              <a:spcAft>
                <a:spcPts val="0"/>
              </a:spcAft>
            </a:pPr>
            <a:endParaRPr lang="en-GB" sz="2400" dirty="0" smtClean="0">
              <a:solidFill>
                <a:srgbClr val="04047E"/>
              </a:solidFill>
              <a:latin typeface="Gill Sans MT" panose="020B0502020104020203" pitchFamily="34" charset="0"/>
            </a:endParaRPr>
          </a:p>
        </p:txBody>
      </p:sp>
    </p:spTree>
    <p:extLst>
      <p:ext uri="{BB962C8B-B14F-4D97-AF65-F5344CB8AC3E}">
        <p14:creationId xmlns:p14="http://schemas.microsoft.com/office/powerpoint/2010/main" val="1065744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534"/>
            <a:ext cx="6203032" cy="659185"/>
          </a:xfrm>
          <a:solidFill>
            <a:srgbClr val="01247D"/>
          </a:solidFill>
        </p:spPr>
        <p:txBody>
          <a:bodyPr>
            <a:noAutofit/>
          </a:bodyPr>
          <a:lstStyle/>
          <a:p>
            <a:pPr algn="l"/>
            <a:r>
              <a:rPr lang="it-IT" sz="3200" dirty="0" smtClean="0">
                <a:solidFill>
                  <a:schemeClr val="bg1"/>
                </a:solidFill>
                <a:latin typeface="open sans"/>
              </a:rPr>
              <a:t> </a:t>
            </a:r>
            <a:r>
              <a:rPr lang="it-IT" sz="3200" dirty="0" smtClean="0">
                <a:solidFill>
                  <a:schemeClr val="bg1"/>
                </a:solidFill>
                <a:latin typeface="open sans"/>
              </a:rPr>
              <a:t>Screen versus printed page</a:t>
            </a:r>
            <a:endParaRPr lang="it-IT" sz="3200" dirty="0">
              <a:solidFill>
                <a:schemeClr val="bg1"/>
              </a:solidFill>
              <a:latin typeface="open sans"/>
            </a:endParaRPr>
          </a:p>
        </p:txBody>
      </p:sp>
      <p:sp>
        <p:nvSpPr>
          <p:cNvPr id="8" name="Segnaposto contenuto 7"/>
          <p:cNvSpPr>
            <a:spLocks noGrp="1"/>
          </p:cNvSpPr>
          <p:nvPr>
            <p:ph idx="1"/>
          </p:nvPr>
        </p:nvSpPr>
        <p:spPr>
          <a:xfrm>
            <a:off x="395536" y="1124744"/>
            <a:ext cx="8507288" cy="4608512"/>
          </a:xfrm>
          <a:solidFill>
            <a:schemeClr val="bg1"/>
          </a:solidFill>
        </p:spPr>
        <p:txBody>
          <a:bodyPr>
            <a:noAutofit/>
          </a:bodyPr>
          <a:lstStyle/>
          <a:p>
            <a:r>
              <a:rPr lang="en-GB" sz="2800" dirty="0">
                <a:solidFill>
                  <a:srgbClr val="04047E"/>
                </a:solidFill>
              </a:rPr>
              <a:t>The accepted wisdom is that serif fonts are better for printed documents since the serifs are supposed to guide the reader’s eye across the line of text</a:t>
            </a:r>
          </a:p>
          <a:p>
            <a:r>
              <a:rPr lang="en-GB" sz="2800" dirty="0">
                <a:solidFill>
                  <a:srgbClr val="04047E"/>
                </a:solidFill>
              </a:rPr>
              <a:t>A good example is </a:t>
            </a:r>
            <a:r>
              <a:rPr lang="en-GB" sz="2800" b="1" dirty="0">
                <a:solidFill>
                  <a:srgbClr val="04047E"/>
                </a:solidFill>
                <a:latin typeface="Times New Roman" panose="02020603050405020304" pitchFamily="18" charset="0"/>
                <a:cs typeface="Times New Roman" panose="02020603050405020304" pitchFamily="18" charset="0"/>
              </a:rPr>
              <a:t>Times New Roman</a:t>
            </a:r>
          </a:p>
          <a:p>
            <a:r>
              <a:rPr lang="en-GB" sz="2800" dirty="0">
                <a:solidFill>
                  <a:srgbClr val="04047E"/>
                </a:solidFill>
              </a:rPr>
              <a:t>We are not convinced about the wisdom of that view and feel that sans serif fonts provide a more modern appearance to documents</a:t>
            </a:r>
          </a:p>
          <a:p>
            <a:endParaRPr lang="it-IT" sz="2800" dirty="0" smtClean="0">
              <a:solidFill>
                <a:srgbClr val="04047E"/>
              </a:solidFill>
            </a:endParaRPr>
          </a:p>
          <a:p>
            <a:pPr lvl="1"/>
            <a:endParaRPr lang="it-IT" sz="2400" dirty="0" smtClean="0">
              <a:solidFill>
                <a:srgbClr val="04047E"/>
              </a:solidFill>
            </a:endParaRPr>
          </a:p>
          <a:p>
            <a:endParaRPr lang="it-IT" sz="2400" dirty="0" smtClean="0">
              <a:solidFill>
                <a:srgbClr val="04047E"/>
              </a:solidFill>
            </a:endParaRPr>
          </a:p>
          <a:p>
            <a:endParaRPr lang="it-IT" dirty="0" smtClean="0">
              <a:solidFill>
                <a:srgbClr val="04047E"/>
              </a:solidFill>
            </a:endParaRPr>
          </a:p>
          <a:p>
            <a:endParaRPr lang="it-IT" dirty="0">
              <a:solidFill>
                <a:srgbClr val="04047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5922D-A522-46E7-A0DD-6EF87B4440DD}" type="slidenum">
              <a:rPr kumimoji="0" lang="it-IT" sz="1200" b="0" i="0" u="none" strike="noStrike" kern="1200" cap="none" spc="0" normalizeH="0" baseline="0" noProof="0" smtClean="0">
                <a:ln>
                  <a:noFill/>
                </a:ln>
                <a:solidFill>
                  <a:prstClr val="black">
                    <a:tint val="75000"/>
                  </a:prst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tint val="75000"/>
                </a:prstClr>
              </a:solidFill>
              <a:effectLst/>
              <a:uLnTx/>
              <a:uFillTx/>
              <a:latin typeface="open sans"/>
              <a:ea typeface="+mn-ea"/>
              <a:cs typeface="+mn-cs"/>
            </a:endParaRPr>
          </a:p>
        </p:txBody>
      </p:sp>
    </p:spTree>
    <p:extLst>
      <p:ext uri="{BB962C8B-B14F-4D97-AF65-F5344CB8AC3E}">
        <p14:creationId xmlns:p14="http://schemas.microsoft.com/office/powerpoint/2010/main" val="2915013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 KNOW">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3609</TotalTime>
  <Words>1108</Words>
  <Application>Microsoft Office PowerPoint</Application>
  <PresentationFormat>On-screen Show (4:3)</PresentationFormat>
  <Paragraphs>155</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Garamond</vt:lpstr>
      <vt:lpstr>Gill Sans MT</vt:lpstr>
      <vt:lpstr>open sans</vt:lpstr>
      <vt:lpstr>Times New Roman</vt:lpstr>
      <vt:lpstr>Verdana</vt:lpstr>
      <vt:lpstr>Tema di Office</vt:lpstr>
      <vt:lpstr>  5.3 Graphic Design Considerations for a successful Business Plan</vt:lpstr>
      <vt:lpstr>I-KNOW Curriculum: Track 5 </vt:lpstr>
      <vt:lpstr> Business Document design</vt:lpstr>
      <vt:lpstr> Page layout design</vt:lpstr>
      <vt:lpstr> Learn from newspaper design</vt:lpstr>
      <vt:lpstr> Business plan design</vt:lpstr>
      <vt:lpstr> The importance of clear fonts</vt:lpstr>
      <vt:lpstr> Serif and Sans-Serif fonts</vt:lpstr>
      <vt:lpstr> Screen versus printed page</vt:lpstr>
      <vt:lpstr> Pairing fonts</vt:lpstr>
      <vt:lpstr>Using just one font</vt:lpstr>
      <vt:lpstr> Academic journals</vt:lpstr>
      <vt:lpstr> Page layouts with grid definitions</vt:lpstr>
      <vt:lpstr> Some rules for business plans</vt:lpstr>
      <vt:lpstr> The most important things...</vt:lpstr>
      <vt:lpstr>End of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UoM I KNOW Template</dc:title>
  <dc:creator>Marina Carruba-PSTS;Prof Russell Smith</dc:creator>
  <cp:lastModifiedBy>Prof. Russell Smith</cp:lastModifiedBy>
  <cp:revision>374</cp:revision>
  <cp:lastPrinted>2019-04-09T09:55:20Z</cp:lastPrinted>
  <dcterms:created xsi:type="dcterms:W3CDTF">2018-02-27T09:26:13Z</dcterms:created>
  <dcterms:modified xsi:type="dcterms:W3CDTF">2019-04-09T09:55:36Z</dcterms:modified>
</cp:coreProperties>
</file>